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6" r:id="rId4"/>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208C40-0803-4B69-AFA8-AE1486502947}">
  <a:tblStyle styleId="{CC208C40-0803-4B69-AFA8-AE148650294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8143d1328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143d1328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8143d1328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143d1328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143d1328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143d132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143d1328c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8143d1328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143d1328c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143d1328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8143d1328c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143d1328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8143d1328c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8143d1328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8143d1328c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8143d1328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8143d1328c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143d1328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8143d1328c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143d1328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143d1328c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8143d1328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143d1328c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143d1328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7a49d03e4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7a49d03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8143d1328c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8143d1328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8143d1328c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8143d1328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8143d1328c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143d1328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1745ff7df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1745ff7d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8143d1328c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8143d1328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8143d1328c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8143d1328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8143d1328c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143d1328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143d1328c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143d1328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779d7ea47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779d7ea4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779d7ea47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779d7ea4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779d7ea47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779d7ea4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779d7ea474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779d7ea4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779d7ea47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779d7ea47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1745ff7df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1745ff7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81745ff7df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81745ff7d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81745ff7df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81745ff7d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81745ff7df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81745ff7d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81745ff7df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81745ff7d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77a49d03e4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77a49d03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81745ff7d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81745ff7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81745ff7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81745ff7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77cee2278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7cee227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143d1328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143d132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143d1328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143d132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000000"/>
        </a:solidFill>
      </p:bgPr>
    </p:bg>
    <p:spTree>
      <p:nvGrpSpPr>
        <p:cNvPr id="22" name="Shape 22"/>
        <p:cNvGrpSpPr/>
        <p:nvPr/>
      </p:nvGrpSpPr>
      <p:grpSpPr>
        <a:xfrm>
          <a:off x="0" y="0"/>
          <a:ext cx="0" cy="0"/>
          <a:chOff x="0" y="0"/>
          <a:chExt cx="0" cy="0"/>
        </a:xfrm>
      </p:grpSpPr>
      <p:grpSp>
        <p:nvGrpSpPr>
          <p:cNvPr id="23" name="Google Shape;23;p2"/>
          <p:cNvGrpSpPr/>
          <p:nvPr/>
        </p:nvGrpSpPr>
        <p:grpSpPr>
          <a:xfrm>
            <a:off x="0" y="-8467"/>
            <a:ext cx="12192000" cy="6866467"/>
            <a:chOff x="0" y="-8467"/>
            <a:chExt cx="12192000" cy="6866467"/>
          </a:xfrm>
        </p:grpSpPr>
        <p:sp>
          <p:nvSpPr>
            <p:cNvPr id="24" name="Google Shape;24;p2"/>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7843"/>
              </a:schemeClr>
            </a:solidFill>
            <a:ln>
              <a:noFill/>
            </a:ln>
          </p:spPr>
        </p:sp>
        <p:cxnSp>
          <p:nvCxnSpPr>
            <p:cNvPr id="25" name="Google Shape;25;p2"/>
            <p:cNvCxnSpPr/>
            <p:nvPr/>
          </p:nvCxnSpPr>
          <p:spPr>
            <a:xfrm>
              <a:off x="9371012" y="0"/>
              <a:ext cx="1219200" cy="6858000"/>
            </a:xfrm>
            <a:prstGeom prst="straightConnector1">
              <a:avLst/>
            </a:prstGeom>
            <a:noFill/>
            <a:ln cap="flat" cmpd="sng" w="9525">
              <a:solidFill>
                <a:schemeClr val="accent1">
                  <a:alpha val="67843"/>
                </a:schemeClr>
              </a:solidFill>
              <a:prstDash val="solid"/>
              <a:round/>
              <a:headEnd len="sm" w="sm" type="none"/>
              <a:tailEnd len="sm" w="sm" type="none"/>
            </a:ln>
          </p:spPr>
        </p:cxnSp>
        <p:cxnSp>
          <p:nvCxnSpPr>
            <p:cNvPr id="26" name="Google Shape;26;p2"/>
            <p:cNvCxnSpPr/>
            <p:nvPr/>
          </p:nvCxnSpPr>
          <p:spPr>
            <a:xfrm flipH="1">
              <a:off x="7425267" y="3681413"/>
              <a:ext cx="4763558" cy="3176587"/>
            </a:xfrm>
            <a:prstGeom prst="straightConnector1">
              <a:avLst/>
            </a:prstGeom>
            <a:noFill/>
            <a:ln cap="flat" cmpd="sng" w="9525">
              <a:solidFill>
                <a:schemeClr val="accent1">
                  <a:alpha val="67843"/>
                </a:schemeClr>
              </a:solidFill>
              <a:prstDash val="solid"/>
              <a:round/>
              <a:headEnd len="sm" w="sm" type="none"/>
              <a:tailEnd len="sm" w="sm" type="none"/>
            </a:ln>
          </p:spPr>
        </p:cxnSp>
        <p:sp>
          <p:nvSpPr>
            <p:cNvPr id="27" name="Google Shape;27;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3725"/>
              </a:schemeClr>
            </a:solidFill>
            <a:ln>
              <a:noFill/>
            </a:ln>
          </p:spPr>
        </p:sp>
        <p:sp>
          <p:nvSpPr>
            <p:cNvPr id="28" name="Google Shape;28;p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9" name="Google Shape;29;p2"/>
            <p:cNvSpPr/>
            <p:nvPr/>
          </p:nvSpPr>
          <p:spPr>
            <a:xfrm>
              <a:off x="8932333" y="3048000"/>
              <a:ext cx="3259667" cy="3810000"/>
            </a:xfrm>
            <a:prstGeom prst="triangle">
              <a:avLst>
                <a:gd fmla="val 100000" name="adj"/>
              </a:avLst>
            </a:prstGeom>
            <a:solidFill>
              <a:srgbClr val="366092">
                <a:alpha val="6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66092">
                <a:alpha val="47843"/>
              </a:srgbClr>
            </a:solidFill>
            <a:ln>
              <a:noFill/>
            </a:ln>
          </p:spPr>
        </p:sp>
        <p:sp>
          <p:nvSpPr>
            <p:cNvPr id="31" name="Google Shape;31;p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7843"/>
              </a:schemeClr>
            </a:solidFill>
            <a:ln>
              <a:noFill/>
            </a:ln>
          </p:spPr>
        </p:sp>
        <p:sp>
          <p:nvSpPr>
            <p:cNvPr id="32" name="Google Shape;32;p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953734">
                <a:alpha val="80000"/>
              </a:srgbClr>
            </a:solidFill>
            <a:ln>
              <a:noFill/>
            </a:ln>
          </p:spPr>
        </p:sp>
        <p:sp>
          <p:nvSpPr>
            <p:cNvPr id="33" name="Google Shape;33;p2"/>
            <p:cNvSpPr/>
            <p:nvPr/>
          </p:nvSpPr>
          <p:spPr>
            <a:xfrm>
              <a:off x="10371666" y="3589867"/>
              <a:ext cx="1817159" cy="3268133"/>
            </a:xfrm>
            <a:prstGeom prst="triangle">
              <a:avLst>
                <a:gd fmla="val 100000" name="adj"/>
              </a:avLst>
            </a:prstGeom>
            <a:solidFill>
              <a:srgbClr val="366092">
                <a:alpha val="6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36" name="Google Shape;36;p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11"/>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3" name="Google Shape;93;p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12"/>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2"/>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99" name="Google Shape;99;p12"/>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0" name="Google Shape;100;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103" name="Google Shape;103;p12"/>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4" name="Google Shape;104;p12"/>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13"/>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3"/>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8" name="Google Shape;108;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1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4"/>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4" name="Google Shape;114;p14"/>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5" name="Google Shape;115;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118" name="Google Shape;118;p1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 name="Google Shape;119;p1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15"/>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3" name="Google Shape;123;p1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4" name="Google Shape;124;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6"/>
          <p:cNvSpPr txBox="1"/>
          <p:nvPr>
            <p:ph idx="1" type="body"/>
          </p:nvPr>
        </p:nvSpPr>
        <p:spPr>
          <a:xfrm rot="5400000">
            <a:off x="3035282" y="-197358"/>
            <a:ext cx="3880773" cy="8596668"/>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0" name="Google Shape;130;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7"/>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6" name="Google Shape;136;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6" name="Shape 156"/>
        <p:cNvGrpSpPr/>
        <p:nvPr/>
      </p:nvGrpSpPr>
      <p:grpSpPr>
        <a:xfrm>
          <a:off x="0" y="0"/>
          <a:ext cx="0" cy="0"/>
          <a:chOff x="0" y="0"/>
          <a:chExt cx="0" cy="0"/>
        </a:xfrm>
      </p:grpSpPr>
      <p:sp>
        <p:nvSpPr>
          <p:cNvPr id="157" name="Google Shape;157;p1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19"/>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59" name="Google Shape;159;p19"/>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9"/>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9"/>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000000"/>
        </a:solidFill>
      </p:bgPr>
    </p:bg>
    <p:spTree>
      <p:nvGrpSpPr>
        <p:cNvPr id="162" name="Shape 162"/>
        <p:cNvGrpSpPr/>
        <p:nvPr/>
      </p:nvGrpSpPr>
      <p:grpSpPr>
        <a:xfrm>
          <a:off x="0" y="0"/>
          <a:ext cx="0" cy="0"/>
          <a:chOff x="0" y="0"/>
          <a:chExt cx="0" cy="0"/>
        </a:xfrm>
      </p:grpSpPr>
      <p:grpSp>
        <p:nvGrpSpPr>
          <p:cNvPr id="163" name="Google Shape;163;p20"/>
          <p:cNvGrpSpPr/>
          <p:nvPr/>
        </p:nvGrpSpPr>
        <p:grpSpPr>
          <a:xfrm>
            <a:off x="0" y="-8467"/>
            <a:ext cx="12192133" cy="6866580"/>
            <a:chOff x="0" y="-8467"/>
            <a:chExt cx="12192133" cy="6866580"/>
          </a:xfrm>
        </p:grpSpPr>
        <p:sp>
          <p:nvSpPr>
            <p:cNvPr id="164" name="Google Shape;164;p20"/>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8235"/>
              </a:schemeClr>
            </a:solidFill>
            <a:ln>
              <a:noFill/>
            </a:ln>
          </p:spPr>
        </p:sp>
        <p:cxnSp>
          <p:nvCxnSpPr>
            <p:cNvPr id="165" name="Google Shape;165;p20"/>
            <p:cNvCxnSpPr/>
            <p:nvPr/>
          </p:nvCxnSpPr>
          <p:spPr>
            <a:xfrm>
              <a:off x="9371012" y="0"/>
              <a:ext cx="1219200" cy="6858000"/>
            </a:xfrm>
            <a:prstGeom prst="straightConnector1">
              <a:avLst/>
            </a:prstGeom>
            <a:noFill/>
            <a:ln cap="flat" cmpd="sng" w="9525">
              <a:solidFill>
                <a:schemeClr val="accent1">
                  <a:alpha val="68235"/>
                </a:schemeClr>
              </a:solidFill>
              <a:prstDash val="solid"/>
              <a:round/>
              <a:headEnd len="sm" w="sm" type="none"/>
              <a:tailEnd len="sm" w="sm" type="none"/>
            </a:ln>
          </p:spPr>
        </p:cxnSp>
        <p:cxnSp>
          <p:nvCxnSpPr>
            <p:cNvPr id="166" name="Google Shape;166;p20"/>
            <p:cNvCxnSpPr/>
            <p:nvPr/>
          </p:nvCxnSpPr>
          <p:spPr>
            <a:xfrm flipH="1">
              <a:off x="7425125" y="3681413"/>
              <a:ext cx="4763700" cy="3176700"/>
            </a:xfrm>
            <a:prstGeom prst="straightConnector1">
              <a:avLst/>
            </a:prstGeom>
            <a:noFill/>
            <a:ln cap="flat" cmpd="sng" w="9525">
              <a:solidFill>
                <a:schemeClr val="accent1">
                  <a:alpha val="68235"/>
                </a:schemeClr>
              </a:solidFill>
              <a:prstDash val="solid"/>
              <a:round/>
              <a:headEnd len="sm" w="sm" type="none"/>
              <a:tailEnd len="sm" w="sm" type="none"/>
            </a:ln>
          </p:spPr>
        </p:cxnSp>
        <p:sp>
          <p:nvSpPr>
            <p:cNvPr id="167" name="Google Shape;167;p2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4509"/>
              </a:schemeClr>
            </a:solidFill>
            <a:ln>
              <a:noFill/>
            </a:ln>
          </p:spPr>
        </p:sp>
        <p:sp>
          <p:nvSpPr>
            <p:cNvPr id="168" name="Google Shape;168;p20"/>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69" name="Google Shape;169;p20"/>
            <p:cNvSpPr/>
            <p:nvPr/>
          </p:nvSpPr>
          <p:spPr>
            <a:xfrm>
              <a:off x="8932333" y="3048000"/>
              <a:ext cx="3259800" cy="3810000"/>
            </a:xfrm>
            <a:prstGeom prst="triangle">
              <a:avLst>
                <a:gd fmla="val 100000" name="adj"/>
              </a:avLst>
            </a:prstGeom>
            <a:solidFill>
              <a:srgbClr val="366092">
                <a:alpha val="6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0"/>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66092">
                <a:alpha val="48235"/>
              </a:srgbClr>
            </a:solidFill>
            <a:ln>
              <a:noFill/>
            </a:ln>
          </p:spPr>
        </p:sp>
        <p:sp>
          <p:nvSpPr>
            <p:cNvPr id="171" name="Google Shape;171;p20"/>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8235"/>
              </a:schemeClr>
            </a:solidFill>
            <a:ln>
              <a:noFill/>
            </a:ln>
          </p:spPr>
        </p:sp>
        <p:sp>
          <p:nvSpPr>
            <p:cNvPr id="172" name="Google Shape;172;p20"/>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953734">
                <a:alpha val="80000"/>
              </a:srgbClr>
            </a:solidFill>
            <a:ln>
              <a:noFill/>
            </a:ln>
          </p:spPr>
        </p:sp>
        <p:sp>
          <p:nvSpPr>
            <p:cNvPr id="173" name="Google Shape;173;p20"/>
            <p:cNvSpPr/>
            <p:nvPr/>
          </p:nvSpPr>
          <p:spPr>
            <a:xfrm>
              <a:off x="10371666" y="3589867"/>
              <a:ext cx="1817100" cy="3268200"/>
            </a:xfrm>
            <a:prstGeom prst="triangle">
              <a:avLst>
                <a:gd fmla="val 100000" name="adj"/>
              </a:avLst>
            </a:prstGeom>
            <a:solidFill>
              <a:srgbClr val="366092">
                <a:alpha val="6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 name="Google Shape;174;p20"/>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0"/>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176" name="Google Shape;176;p20"/>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0"/>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0"/>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9" name="Shape 179"/>
        <p:cNvGrpSpPr/>
        <p:nvPr/>
      </p:nvGrpSpPr>
      <p:grpSpPr>
        <a:xfrm>
          <a:off x="0" y="0"/>
          <a:ext cx="0" cy="0"/>
          <a:chOff x="0" y="0"/>
          <a:chExt cx="0" cy="0"/>
        </a:xfrm>
      </p:grpSpPr>
      <p:sp>
        <p:nvSpPr>
          <p:cNvPr id="180" name="Google Shape;180;p21"/>
          <p:cNvSpPr txBox="1"/>
          <p:nvPr>
            <p:ph type="title"/>
          </p:nvPr>
        </p:nvSpPr>
        <p:spPr>
          <a:xfrm>
            <a:off x="677335" y="2700867"/>
            <a:ext cx="8596800" cy="182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21"/>
          <p:cNvSpPr txBox="1"/>
          <p:nvPr>
            <p:ph idx="1" type="body"/>
          </p:nvPr>
        </p:nvSpPr>
        <p:spPr>
          <a:xfrm>
            <a:off x="677335" y="4527448"/>
            <a:ext cx="8596800" cy="860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82" name="Google Shape;182;p21"/>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1"/>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1"/>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2" name="Google Shape;42;p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5" name="Shape 185"/>
        <p:cNvGrpSpPr/>
        <p:nvPr/>
      </p:nvGrpSpPr>
      <p:grpSpPr>
        <a:xfrm>
          <a:off x="0" y="0"/>
          <a:ext cx="0" cy="0"/>
          <a:chOff x="0" y="0"/>
          <a:chExt cx="0" cy="0"/>
        </a:xfrm>
      </p:grpSpPr>
      <p:sp>
        <p:nvSpPr>
          <p:cNvPr id="186" name="Google Shape;186;p2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2"/>
          <p:cNvSpPr txBox="1"/>
          <p:nvPr>
            <p:ph idx="1" type="body"/>
          </p:nvPr>
        </p:nvSpPr>
        <p:spPr>
          <a:xfrm>
            <a:off x="677334" y="2160589"/>
            <a:ext cx="4184100" cy="3880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88" name="Google Shape;188;p22"/>
          <p:cNvSpPr txBox="1"/>
          <p:nvPr>
            <p:ph idx="2" type="body"/>
          </p:nvPr>
        </p:nvSpPr>
        <p:spPr>
          <a:xfrm>
            <a:off x="5089970" y="2160589"/>
            <a:ext cx="4184100" cy="3880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89" name="Google Shape;189;p22"/>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22"/>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2"/>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2" name="Shape 192"/>
        <p:cNvGrpSpPr/>
        <p:nvPr/>
      </p:nvGrpSpPr>
      <p:grpSpPr>
        <a:xfrm>
          <a:off x="0" y="0"/>
          <a:ext cx="0" cy="0"/>
          <a:chOff x="0" y="0"/>
          <a:chExt cx="0" cy="0"/>
        </a:xfrm>
      </p:grpSpPr>
      <p:sp>
        <p:nvSpPr>
          <p:cNvPr id="193" name="Google Shape;193;p2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3"/>
          <p:cNvSpPr txBox="1"/>
          <p:nvPr>
            <p:ph idx="1" type="body"/>
          </p:nvPr>
        </p:nvSpPr>
        <p:spPr>
          <a:xfrm>
            <a:off x="675745" y="2160983"/>
            <a:ext cx="41856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95" name="Google Shape;195;p23"/>
          <p:cNvSpPr txBox="1"/>
          <p:nvPr>
            <p:ph idx="2" type="body"/>
          </p:nvPr>
        </p:nvSpPr>
        <p:spPr>
          <a:xfrm>
            <a:off x="675745" y="2737245"/>
            <a:ext cx="4185600" cy="3304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96" name="Google Shape;196;p23"/>
          <p:cNvSpPr txBox="1"/>
          <p:nvPr>
            <p:ph idx="3" type="body"/>
          </p:nvPr>
        </p:nvSpPr>
        <p:spPr>
          <a:xfrm>
            <a:off x="5088383" y="2160983"/>
            <a:ext cx="41856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97" name="Google Shape;197;p23"/>
          <p:cNvSpPr txBox="1"/>
          <p:nvPr>
            <p:ph idx="4" type="body"/>
          </p:nvPr>
        </p:nvSpPr>
        <p:spPr>
          <a:xfrm>
            <a:off x="5088384" y="2737245"/>
            <a:ext cx="4185600" cy="3304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98" name="Google Shape;198;p23"/>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3"/>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23"/>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2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24"/>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24"/>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24"/>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25"/>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25"/>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25"/>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0" name="Shape 210"/>
        <p:cNvGrpSpPr/>
        <p:nvPr/>
      </p:nvGrpSpPr>
      <p:grpSpPr>
        <a:xfrm>
          <a:off x="0" y="0"/>
          <a:ext cx="0" cy="0"/>
          <a:chOff x="0" y="0"/>
          <a:chExt cx="0" cy="0"/>
        </a:xfrm>
      </p:grpSpPr>
      <p:sp>
        <p:nvSpPr>
          <p:cNvPr id="211" name="Google Shape;211;p26"/>
          <p:cNvSpPr txBox="1"/>
          <p:nvPr>
            <p:ph type="title"/>
          </p:nvPr>
        </p:nvSpPr>
        <p:spPr>
          <a:xfrm>
            <a:off x="677334" y="1498604"/>
            <a:ext cx="3854400" cy="1278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26"/>
          <p:cNvSpPr txBox="1"/>
          <p:nvPr>
            <p:ph idx="1" type="body"/>
          </p:nvPr>
        </p:nvSpPr>
        <p:spPr>
          <a:xfrm>
            <a:off x="4760461" y="514924"/>
            <a:ext cx="4513500" cy="55263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13" name="Google Shape;213;p26"/>
          <p:cNvSpPr txBox="1"/>
          <p:nvPr>
            <p:ph idx="2" type="body"/>
          </p:nvPr>
        </p:nvSpPr>
        <p:spPr>
          <a:xfrm>
            <a:off x="677334" y="2777069"/>
            <a:ext cx="3854400" cy="2584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214" name="Google Shape;214;p26"/>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26"/>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6"/>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7" name="Shape 217"/>
        <p:cNvGrpSpPr/>
        <p:nvPr/>
      </p:nvGrpSpPr>
      <p:grpSpPr>
        <a:xfrm>
          <a:off x="0" y="0"/>
          <a:ext cx="0" cy="0"/>
          <a:chOff x="0" y="0"/>
          <a:chExt cx="0" cy="0"/>
        </a:xfrm>
      </p:grpSpPr>
      <p:sp>
        <p:nvSpPr>
          <p:cNvPr id="218" name="Google Shape;218;p27"/>
          <p:cNvSpPr txBox="1"/>
          <p:nvPr>
            <p:ph type="title"/>
          </p:nvPr>
        </p:nvSpPr>
        <p:spPr>
          <a:xfrm>
            <a:off x="677334" y="4800600"/>
            <a:ext cx="85968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p27"/>
          <p:cNvSpPr/>
          <p:nvPr>
            <p:ph idx="2" type="pic"/>
          </p:nvPr>
        </p:nvSpPr>
        <p:spPr>
          <a:xfrm>
            <a:off x="677334" y="609600"/>
            <a:ext cx="8596800" cy="38457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1pPr>
            <a:lvl2pPr lvl="1"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2pPr>
            <a:lvl3pPr lvl="2"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3pPr>
            <a:lvl4pPr lvl="3"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4pPr>
            <a:lvl5pPr lvl="4"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5pPr>
            <a:lvl6pPr lvl="5"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6pPr>
            <a:lvl7pPr lvl="6"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7pPr>
            <a:lvl8pPr lvl="7"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8pPr>
            <a:lvl9pPr lvl="8"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220" name="Google Shape;220;p27"/>
          <p:cNvSpPr txBox="1"/>
          <p:nvPr>
            <p:ph idx="1" type="body"/>
          </p:nvPr>
        </p:nvSpPr>
        <p:spPr>
          <a:xfrm>
            <a:off x="677334" y="5367338"/>
            <a:ext cx="8596800" cy="674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21" name="Google Shape;221;p27"/>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27"/>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223" name="Google Shape;223;p27"/>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24" name="Shape 224"/>
        <p:cNvGrpSpPr/>
        <p:nvPr/>
      </p:nvGrpSpPr>
      <p:grpSpPr>
        <a:xfrm>
          <a:off x="0" y="0"/>
          <a:ext cx="0" cy="0"/>
          <a:chOff x="0" y="0"/>
          <a:chExt cx="0" cy="0"/>
        </a:xfrm>
      </p:grpSpPr>
      <p:sp>
        <p:nvSpPr>
          <p:cNvPr id="225" name="Google Shape;225;p28"/>
          <p:cNvSpPr txBox="1"/>
          <p:nvPr>
            <p:ph type="title"/>
          </p:nvPr>
        </p:nvSpPr>
        <p:spPr>
          <a:xfrm>
            <a:off x="677335" y="609600"/>
            <a:ext cx="8596800" cy="3403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28"/>
          <p:cNvSpPr txBox="1"/>
          <p:nvPr>
            <p:ph idx="1" type="body"/>
          </p:nvPr>
        </p:nvSpPr>
        <p:spPr>
          <a:xfrm>
            <a:off x="677335" y="4470400"/>
            <a:ext cx="8596800" cy="15711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27" name="Google Shape;227;p28"/>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28"/>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28"/>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30" name="Shape 230"/>
        <p:cNvGrpSpPr/>
        <p:nvPr/>
      </p:nvGrpSpPr>
      <p:grpSpPr>
        <a:xfrm>
          <a:off x="0" y="0"/>
          <a:ext cx="0" cy="0"/>
          <a:chOff x="0" y="0"/>
          <a:chExt cx="0" cy="0"/>
        </a:xfrm>
      </p:grpSpPr>
      <p:sp>
        <p:nvSpPr>
          <p:cNvPr id="231" name="Google Shape;231;p29"/>
          <p:cNvSpPr txBox="1"/>
          <p:nvPr>
            <p:ph type="title"/>
          </p:nvPr>
        </p:nvSpPr>
        <p:spPr>
          <a:xfrm>
            <a:off x="931334" y="609600"/>
            <a:ext cx="8094000" cy="3022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29"/>
          <p:cNvSpPr txBox="1"/>
          <p:nvPr>
            <p:ph idx="1" type="body"/>
          </p:nvPr>
        </p:nvSpPr>
        <p:spPr>
          <a:xfrm>
            <a:off x="1366139" y="3632200"/>
            <a:ext cx="7224600"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33" name="Google Shape;233;p29"/>
          <p:cNvSpPr txBox="1"/>
          <p:nvPr>
            <p:ph idx="2" type="body"/>
          </p:nvPr>
        </p:nvSpPr>
        <p:spPr>
          <a:xfrm>
            <a:off x="677335" y="4470400"/>
            <a:ext cx="8596800" cy="15711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34" name="Google Shape;234;p29"/>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29"/>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29"/>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237" name="Google Shape;237;p29"/>
          <p:cNvSpPr txBox="1"/>
          <p:nvPr/>
        </p:nvSpPr>
        <p:spPr>
          <a:xfrm>
            <a:off x="541870" y="790378"/>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38" name="Google Shape;238;p29"/>
          <p:cNvSpPr txBox="1"/>
          <p:nvPr/>
        </p:nvSpPr>
        <p:spPr>
          <a:xfrm>
            <a:off x="8893011" y="2886556"/>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39" name="Shape 239"/>
        <p:cNvGrpSpPr/>
        <p:nvPr/>
      </p:nvGrpSpPr>
      <p:grpSpPr>
        <a:xfrm>
          <a:off x="0" y="0"/>
          <a:ext cx="0" cy="0"/>
          <a:chOff x="0" y="0"/>
          <a:chExt cx="0" cy="0"/>
        </a:xfrm>
      </p:grpSpPr>
      <p:sp>
        <p:nvSpPr>
          <p:cNvPr id="240" name="Google Shape;240;p30"/>
          <p:cNvSpPr txBox="1"/>
          <p:nvPr>
            <p:ph type="title"/>
          </p:nvPr>
        </p:nvSpPr>
        <p:spPr>
          <a:xfrm>
            <a:off x="677335" y="1931988"/>
            <a:ext cx="8596800" cy="2595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30"/>
          <p:cNvSpPr txBox="1"/>
          <p:nvPr>
            <p:ph idx="1" type="body"/>
          </p:nvPr>
        </p:nvSpPr>
        <p:spPr>
          <a:xfrm>
            <a:off x="677335" y="4527448"/>
            <a:ext cx="8596800" cy="1513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42" name="Google Shape;242;p30"/>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30"/>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30"/>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245" name="Shape 245"/>
        <p:cNvGrpSpPr/>
        <p:nvPr/>
      </p:nvGrpSpPr>
      <p:grpSpPr>
        <a:xfrm>
          <a:off x="0" y="0"/>
          <a:ext cx="0" cy="0"/>
          <a:chOff x="0" y="0"/>
          <a:chExt cx="0" cy="0"/>
        </a:xfrm>
      </p:grpSpPr>
      <p:sp>
        <p:nvSpPr>
          <p:cNvPr id="246" name="Google Shape;246;p31"/>
          <p:cNvSpPr txBox="1"/>
          <p:nvPr>
            <p:ph type="title"/>
          </p:nvPr>
        </p:nvSpPr>
        <p:spPr>
          <a:xfrm>
            <a:off x="931334" y="609600"/>
            <a:ext cx="8094000" cy="3022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31"/>
          <p:cNvSpPr txBox="1"/>
          <p:nvPr>
            <p:ph idx="1" type="body"/>
          </p:nvPr>
        </p:nvSpPr>
        <p:spPr>
          <a:xfrm>
            <a:off x="677332" y="4013200"/>
            <a:ext cx="8596800" cy="514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48" name="Google Shape;248;p31"/>
          <p:cNvSpPr txBox="1"/>
          <p:nvPr>
            <p:ph idx="2" type="body"/>
          </p:nvPr>
        </p:nvSpPr>
        <p:spPr>
          <a:xfrm>
            <a:off x="677335" y="4527448"/>
            <a:ext cx="8596800" cy="1513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49" name="Google Shape;249;p31"/>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31"/>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31"/>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252" name="Google Shape;252;p31"/>
          <p:cNvSpPr txBox="1"/>
          <p:nvPr/>
        </p:nvSpPr>
        <p:spPr>
          <a:xfrm>
            <a:off x="541870" y="790378"/>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53" name="Google Shape;253;p31"/>
          <p:cNvSpPr txBox="1"/>
          <p:nvPr/>
        </p:nvSpPr>
        <p:spPr>
          <a:xfrm>
            <a:off x="8893011" y="2886556"/>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4"/>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48" name="Google Shape;48;p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254" name="Shape 254"/>
        <p:cNvGrpSpPr/>
        <p:nvPr/>
      </p:nvGrpSpPr>
      <p:grpSpPr>
        <a:xfrm>
          <a:off x="0" y="0"/>
          <a:ext cx="0" cy="0"/>
          <a:chOff x="0" y="0"/>
          <a:chExt cx="0" cy="0"/>
        </a:xfrm>
      </p:grpSpPr>
      <p:sp>
        <p:nvSpPr>
          <p:cNvPr id="255" name="Google Shape;255;p32"/>
          <p:cNvSpPr txBox="1"/>
          <p:nvPr>
            <p:ph type="title"/>
          </p:nvPr>
        </p:nvSpPr>
        <p:spPr>
          <a:xfrm>
            <a:off x="685799" y="609600"/>
            <a:ext cx="8588100" cy="3022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32"/>
          <p:cNvSpPr txBox="1"/>
          <p:nvPr>
            <p:ph idx="1" type="body"/>
          </p:nvPr>
        </p:nvSpPr>
        <p:spPr>
          <a:xfrm>
            <a:off x="677332" y="4013200"/>
            <a:ext cx="8596800" cy="514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57" name="Google Shape;257;p32"/>
          <p:cNvSpPr txBox="1"/>
          <p:nvPr>
            <p:ph idx="2" type="body"/>
          </p:nvPr>
        </p:nvSpPr>
        <p:spPr>
          <a:xfrm>
            <a:off x="677335" y="4527448"/>
            <a:ext cx="8596800" cy="1513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58" name="Google Shape;258;p32"/>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32"/>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32"/>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1" name="Shape 261"/>
        <p:cNvGrpSpPr/>
        <p:nvPr/>
      </p:nvGrpSpPr>
      <p:grpSpPr>
        <a:xfrm>
          <a:off x="0" y="0"/>
          <a:ext cx="0" cy="0"/>
          <a:chOff x="0" y="0"/>
          <a:chExt cx="0" cy="0"/>
        </a:xfrm>
      </p:grpSpPr>
      <p:sp>
        <p:nvSpPr>
          <p:cNvPr id="262" name="Google Shape;262;p3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p33"/>
          <p:cNvSpPr txBox="1"/>
          <p:nvPr>
            <p:ph idx="1" type="body"/>
          </p:nvPr>
        </p:nvSpPr>
        <p:spPr>
          <a:xfrm rot="5400000">
            <a:off x="3035202" y="-197411"/>
            <a:ext cx="3880800" cy="8596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64" name="Google Shape;264;p33"/>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3"/>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33"/>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7" name="Shape 267"/>
        <p:cNvGrpSpPr/>
        <p:nvPr/>
      </p:nvGrpSpPr>
      <p:grpSpPr>
        <a:xfrm>
          <a:off x="0" y="0"/>
          <a:ext cx="0" cy="0"/>
          <a:chOff x="0" y="0"/>
          <a:chExt cx="0" cy="0"/>
        </a:xfrm>
      </p:grpSpPr>
      <p:sp>
        <p:nvSpPr>
          <p:cNvPr id="268" name="Google Shape;268;p34"/>
          <p:cNvSpPr txBox="1"/>
          <p:nvPr>
            <p:ph type="title"/>
          </p:nvPr>
        </p:nvSpPr>
        <p:spPr>
          <a:xfrm rot="5400000">
            <a:off x="5994316" y="2582999"/>
            <a:ext cx="5251500" cy="1304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34"/>
          <p:cNvSpPr txBox="1"/>
          <p:nvPr>
            <p:ph idx="1" type="body"/>
          </p:nvPr>
        </p:nvSpPr>
        <p:spPr>
          <a:xfrm rot="5400000">
            <a:off x="1581635" y="-294750"/>
            <a:ext cx="5251500" cy="7060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70" name="Google Shape;270;p34"/>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34"/>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34"/>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0" name="Shape 290"/>
        <p:cNvGrpSpPr/>
        <p:nvPr/>
      </p:nvGrpSpPr>
      <p:grpSpPr>
        <a:xfrm>
          <a:off x="0" y="0"/>
          <a:ext cx="0" cy="0"/>
          <a:chOff x="0" y="0"/>
          <a:chExt cx="0" cy="0"/>
        </a:xfrm>
      </p:grpSpPr>
      <p:sp>
        <p:nvSpPr>
          <p:cNvPr id="291" name="Google Shape;291;p3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3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93" name="Google Shape;293;p36"/>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36"/>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5" name="Google Shape;295;p36"/>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000000"/>
        </a:solidFill>
      </p:bgPr>
    </p:bg>
    <p:spTree>
      <p:nvGrpSpPr>
        <p:cNvPr id="296" name="Shape 296"/>
        <p:cNvGrpSpPr/>
        <p:nvPr/>
      </p:nvGrpSpPr>
      <p:grpSpPr>
        <a:xfrm>
          <a:off x="0" y="0"/>
          <a:ext cx="0" cy="0"/>
          <a:chOff x="0" y="0"/>
          <a:chExt cx="0" cy="0"/>
        </a:xfrm>
      </p:grpSpPr>
      <p:grpSp>
        <p:nvGrpSpPr>
          <p:cNvPr id="297" name="Google Shape;297;p37"/>
          <p:cNvGrpSpPr/>
          <p:nvPr/>
        </p:nvGrpSpPr>
        <p:grpSpPr>
          <a:xfrm>
            <a:off x="0" y="-8467"/>
            <a:ext cx="12192133" cy="6866580"/>
            <a:chOff x="0" y="-8467"/>
            <a:chExt cx="12192133" cy="6866580"/>
          </a:xfrm>
        </p:grpSpPr>
        <p:sp>
          <p:nvSpPr>
            <p:cNvPr id="298" name="Google Shape;298;p37"/>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8235"/>
              </a:schemeClr>
            </a:solidFill>
            <a:ln>
              <a:noFill/>
            </a:ln>
          </p:spPr>
        </p:sp>
        <p:cxnSp>
          <p:nvCxnSpPr>
            <p:cNvPr id="299" name="Google Shape;299;p37"/>
            <p:cNvCxnSpPr/>
            <p:nvPr/>
          </p:nvCxnSpPr>
          <p:spPr>
            <a:xfrm>
              <a:off x="9371012" y="0"/>
              <a:ext cx="1219200" cy="6858000"/>
            </a:xfrm>
            <a:prstGeom prst="straightConnector1">
              <a:avLst/>
            </a:prstGeom>
            <a:noFill/>
            <a:ln cap="flat" cmpd="sng" w="9525">
              <a:solidFill>
                <a:schemeClr val="accent1">
                  <a:alpha val="68235"/>
                </a:schemeClr>
              </a:solidFill>
              <a:prstDash val="solid"/>
              <a:round/>
              <a:headEnd len="sm" w="sm" type="none"/>
              <a:tailEnd len="sm" w="sm" type="none"/>
            </a:ln>
          </p:spPr>
        </p:cxnSp>
        <p:cxnSp>
          <p:nvCxnSpPr>
            <p:cNvPr id="300" name="Google Shape;300;p37"/>
            <p:cNvCxnSpPr/>
            <p:nvPr/>
          </p:nvCxnSpPr>
          <p:spPr>
            <a:xfrm flipH="1">
              <a:off x="7425125" y="3681413"/>
              <a:ext cx="4763700" cy="3176700"/>
            </a:xfrm>
            <a:prstGeom prst="straightConnector1">
              <a:avLst/>
            </a:prstGeom>
            <a:noFill/>
            <a:ln cap="flat" cmpd="sng" w="9525">
              <a:solidFill>
                <a:schemeClr val="accent1">
                  <a:alpha val="68235"/>
                </a:schemeClr>
              </a:solidFill>
              <a:prstDash val="solid"/>
              <a:round/>
              <a:headEnd len="sm" w="sm" type="none"/>
              <a:tailEnd len="sm" w="sm" type="none"/>
            </a:ln>
          </p:spPr>
        </p:cxnSp>
        <p:sp>
          <p:nvSpPr>
            <p:cNvPr id="301" name="Google Shape;301;p37"/>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3725"/>
              </a:schemeClr>
            </a:solidFill>
            <a:ln>
              <a:noFill/>
            </a:ln>
          </p:spPr>
        </p:sp>
        <p:sp>
          <p:nvSpPr>
            <p:cNvPr id="302" name="Google Shape;302;p37"/>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03" name="Google Shape;303;p37"/>
            <p:cNvSpPr/>
            <p:nvPr/>
          </p:nvSpPr>
          <p:spPr>
            <a:xfrm>
              <a:off x="8932333" y="3048000"/>
              <a:ext cx="3259800" cy="3810000"/>
            </a:xfrm>
            <a:prstGeom prst="triangle">
              <a:avLst>
                <a:gd fmla="val 100000" name="adj"/>
              </a:avLst>
            </a:prstGeom>
            <a:solidFill>
              <a:srgbClr val="366092">
                <a:alpha val="6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7"/>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66092">
                <a:alpha val="48235"/>
              </a:srgbClr>
            </a:solidFill>
            <a:ln>
              <a:noFill/>
            </a:ln>
          </p:spPr>
        </p:sp>
        <p:sp>
          <p:nvSpPr>
            <p:cNvPr id="305" name="Google Shape;305;p37"/>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8235"/>
              </a:schemeClr>
            </a:solidFill>
            <a:ln>
              <a:noFill/>
            </a:ln>
          </p:spPr>
        </p:sp>
        <p:sp>
          <p:nvSpPr>
            <p:cNvPr id="306" name="Google Shape;306;p37"/>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953734">
                <a:alpha val="80000"/>
              </a:srgbClr>
            </a:solidFill>
            <a:ln>
              <a:noFill/>
            </a:ln>
          </p:spPr>
        </p:sp>
        <p:sp>
          <p:nvSpPr>
            <p:cNvPr id="307" name="Google Shape;307;p37"/>
            <p:cNvSpPr/>
            <p:nvPr/>
          </p:nvSpPr>
          <p:spPr>
            <a:xfrm>
              <a:off x="10371666" y="3589867"/>
              <a:ext cx="1817100" cy="3268200"/>
            </a:xfrm>
            <a:prstGeom prst="triangle">
              <a:avLst>
                <a:gd fmla="val 100000" name="adj"/>
              </a:avLst>
            </a:prstGeom>
            <a:solidFill>
              <a:srgbClr val="366092">
                <a:alpha val="6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37"/>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37"/>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310" name="Google Shape;310;p37"/>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1" name="Google Shape;311;p37"/>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37"/>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3" name="Shape 313"/>
        <p:cNvGrpSpPr/>
        <p:nvPr/>
      </p:nvGrpSpPr>
      <p:grpSpPr>
        <a:xfrm>
          <a:off x="0" y="0"/>
          <a:ext cx="0" cy="0"/>
          <a:chOff x="0" y="0"/>
          <a:chExt cx="0" cy="0"/>
        </a:xfrm>
      </p:grpSpPr>
      <p:sp>
        <p:nvSpPr>
          <p:cNvPr id="314" name="Google Shape;314;p38"/>
          <p:cNvSpPr txBox="1"/>
          <p:nvPr>
            <p:ph type="title"/>
          </p:nvPr>
        </p:nvSpPr>
        <p:spPr>
          <a:xfrm>
            <a:off x="677335" y="2700867"/>
            <a:ext cx="8596800" cy="182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38"/>
          <p:cNvSpPr txBox="1"/>
          <p:nvPr>
            <p:ph idx="1" type="body"/>
          </p:nvPr>
        </p:nvSpPr>
        <p:spPr>
          <a:xfrm>
            <a:off x="677335" y="4527448"/>
            <a:ext cx="8596800" cy="860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316" name="Google Shape;316;p38"/>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38"/>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38"/>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9" name="Shape 319"/>
        <p:cNvGrpSpPr/>
        <p:nvPr/>
      </p:nvGrpSpPr>
      <p:grpSpPr>
        <a:xfrm>
          <a:off x="0" y="0"/>
          <a:ext cx="0" cy="0"/>
          <a:chOff x="0" y="0"/>
          <a:chExt cx="0" cy="0"/>
        </a:xfrm>
      </p:grpSpPr>
      <p:sp>
        <p:nvSpPr>
          <p:cNvPr id="320" name="Google Shape;320;p3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39"/>
          <p:cNvSpPr txBox="1"/>
          <p:nvPr>
            <p:ph idx="1" type="body"/>
          </p:nvPr>
        </p:nvSpPr>
        <p:spPr>
          <a:xfrm>
            <a:off x="677334" y="2160589"/>
            <a:ext cx="4184100" cy="3880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22" name="Google Shape;322;p39"/>
          <p:cNvSpPr txBox="1"/>
          <p:nvPr>
            <p:ph idx="2" type="body"/>
          </p:nvPr>
        </p:nvSpPr>
        <p:spPr>
          <a:xfrm>
            <a:off x="5089970" y="2160589"/>
            <a:ext cx="4184100" cy="3880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23" name="Google Shape;323;p39"/>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9"/>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39"/>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6" name="Shape 326"/>
        <p:cNvGrpSpPr/>
        <p:nvPr/>
      </p:nvGrpSpPr>
      <p:grpSpPr>
        <a:xfrm>
          <a:off x="0" y="0"/>
          <a:ext cx="0" cy="0"/>
          <a:chOff x="0" y="0"/>
          <a:chExt cx="0" cy="0"/>
        </a:xfrm>
      </p:grpSpPr>
      <p:sp>
        <p:nvSpPr>
          <p:cNvPr id="327" name="Google Shape;327;p4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p40"/>
          <p:cNvSpPr txBox="1"/>
          <p:nvPr>
            <p:ph idx="1" type="body"/>
          </p:nvPr>
        </p:nvSpPr>
        <p:spPr>
          <a:xfrm>
            <a:off x="675745" y="2160983"/>
            <a:ext cx="41856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329" name="Google Shape;329;p40"/>
          <p:cNvSpPr txBox="1"/>
          <p:nvPr>
            <p:ph idx="2" type="body"/>
          </p:nvPr>
        </p:nvSpPr>
        <p:spPr>
          <a:xfrm>
            <a:off x="675745" y="2737245"/>
            <a:ext cx="4185600" cy="3304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30" name="Google Shape;330;p40"/>
          <p:cNvSpPr txBox="1"/>
          <p:nvPr>
            <p:ph idx="3" type="body"/>
          </p:nvPr>
        </p:nvSpPr>
        <p:spPr>
          <a:xfrm>
            <a:off x="5088383" y="2160983"/>
            <a:ext cx="41856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331" name="Google Shape;331;p40"/>
          <p:cNvSpPr txBox="1"/>
          <p:nvPr>
            <p:ph idx="4" type="body"/>
          </p:nvPr>
        </p:nvSpPr>
        <p:spPr>
          <a:xfrm>
            <a:off x="5088384" y="2737245"/>
            <a:ext cx="4185600" cy="3304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32" name="Google Shape;332;p40"/>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40"/>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40"/>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4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41"/>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8" name="Google Shape;338;p41"/>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41"/>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 name="Shape 340"/>
        <p:cNvGrpSpPr/>
        <p:nvPr/>
      </p:nvGrpSpPr>
      <p:grpSpPr>
        <a:xfrm>
          <a:off x="0" y="0"/>
          <a:ext cx="0" cy="0"/>
          <a:chOff x="0" y="0"/>
          <a:chExt cx="0" cy="0"/>
        </a:xfrm>
      </p:grpSpPr>
      <p:sp>
        <p:nvSpPr>
          <p:cNvPr id="341" name="Google Shape;341;p42"/>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42"/>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3" name="Google Shape;343;p42"/>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4" name="Google Shape;54;p5"/>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5" name="Google Shape;55;p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4" name="Shape 344"/>
        <p:cNvGrpSpPr/>
        <p:nvPr/>
      </p:nvGrpSpPr>
      <p:grpSpPr>
        <a:xfrm>
          <a:off x="0" y="0"/>
          <a:ext cx="0" cy="0"/>
          <a:chOff x="0" y="0"/>
          <a:chExt cx="0" cy="0"/>
        </a:xfrm>
      </p:grpSpPr>
      <p:sp>
        <p:nvSpPr>
          <p:cNvPr id="345" name="Google Shape;345;p43"/>
          <p:cNvSpPr txBox="1"/>
          <p:nvPr>
            <p:ph type="title"/>
          </p:nvPr>
        </p:nvSpPr>
        <p:spPr>
          <a:xfrm>
            <a:off x="677334" y="1498604"/>
            <a:ext cx="3854400" cy="1278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6" name="Google Shape;346;p43"/>
          <p:cNvSpPr txBox="1"/>
          <p:nvPr>
            <p:ph idx="1" type="body"/>
          </p:nvPr>
        </p:nvSpPr>
        <p:spPr>
          <a:xfrm>
            <a:off x="4760461" y="514924"/>
            <a:ext cx="4513500" cy="55263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47" name="Google Shape;347;p43"/>
          <p:cNvSpPr txBox="1"/>
          <p:nvPr>
            <p:ph idx="2" type="body"/>
          </p:nvPr>
        </p:nvSpPr>
        <p:spPr>
          <a:xfrm>
            <a:off x="677334" y="2777069"/>
            <a:ext cx="3854400" cy="2584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348" name="Google Shape;348;p43"/>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9" name="Google Shape;349;p43"/>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43"/>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1" name="Shape 351"/>
        <p:cNvGrpSpPr/>
        <p:nvPr/>
      </p:nvGrpSpPr>
      <p:grpSpPr>
        <a:xfrm>
          <a:off x="0" y="0"/>
          <a:ext cx="0" cy="0"/>
          <a:chOff x="0" y="0"/>
          <a:chExt cx="0" cy="0"/>
        </a:xfrm>
      </p:grpSpPr>
      <p:sp>
        <p:nvSpPr>
          <p:cNvPr id="352" name="Google Shape;352;p44"/>
          <p:cNvSpPr txBox="1"/>
          <p:nvPr>
            <p:ph type="title"/>
          </p:nvPr>
        </p:nvSpPr>
        <p:spPr>
          <a:xfrm>
            <a:off x="677334" y="4800600"/>
            <a:ext cx="85968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44"/>
          <p:cNvSpPr/>
          <p:nvPr>
            <p:ph idx="2" type="pic"/>
          </p:nvPr>
        </p:nvSpPr>
        <p:spPr>
          <a:xfrm>
            <a:off x="677334" y="609600"/>
            <a:ext cx="8596800" cy="38457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1pPr>
            <a:lvl2pPr lvl="1"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2pPr>
            <a:lvl3pPr lvl="2"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3pPr>
            <a:lvl4pPr lvl="3"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4pPr>
            <a:lvl5pPr lvl="4"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5pPr>
            <a:lvl6pPr lvl="5"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6pPr>
            <a:lvl7pPr lvl="6"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7pPr>
            <a:lvl8pPr lvl="7"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8pPr>
            <a:lvl9pPr lvl="8"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354" name="Google Shape;354;p44"/>
          <p:cNvSpPr txBox="1"/>
          <p:nvPr>
            <p:ph idx="1" type="body"/>
          </p:nvPr>
        </p:nvSpPr>
        <p:spPr>
          <a:xfrm>
            <a:off x="677334" y="5367338"/>
            <a:ext cx="8596800" cy="674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355" name="Google Shape;355;p44"/>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6" name="Google Shape;356;p44"/>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357" name="Google Shape;357;p44"/>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358" name="Shape 358"/>
        <p:cNvGrpSpPr/>
        <p:nvPr/>
      </p:nvGrpSpPr>
      <p:grpSpPr>
        <a:xfrm>
          <a:off x="0" y="0"/>
          <a:ext cx="0" cy="0"/>
          <a:chOff x="0" y="0"/>
          <a:chExt cx="0" cy="0"/>
        </a:xfrm>
      </p:grpSpPr>
      <p:sp>
        <p:nvSpPr>
          <p:cNvPr id="359" name="Google Shape;359;p45"/>
          <p:cNvSpPr txBox="1"/>
          <p:nvPr>
            <p:ph type="title"/>
          </p:nvPr>
        </p:nvSpPr>
        <p:spPr>
          <a:xfrm>
            <a:off x="677335" y="609600"/>
            <a:ext cx="8596800" cy="3403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0" name="Google Shape;360;p45"/>
          <p:cNvSpPr txBox="1"/>
          <p:nvPr>
            <p:ph idx="1" type="body"/>
          </p:nvPr>
        </p:nvSpPr>
        <p:spPr>
          <a:xfrm>
            <a:off x="677335" y="4470400"/>
            <a:ext cx="8596800" cy="15711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361" name="Google Shape;361;p45"/>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2" name="Google Shape;362;p45"/>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45"/>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364" name="Shape 364"/>
        <p:cNvGrpSpPr/>
        <p:nvPr/>
      </p:nvGrpSpPr>
      <p:grpSpPr>
        <a:xfrm>
          <a:off x="0" y="0"/>
          <a:ext cx="0" cy="0"/>
          <a:chOff x="0" y="0"/>
          <a:chExt cx="0" cy="0"/>
        </a:xfrm>
      </p:grpSpPr>
      <p:sp>
        <p:nvSpPr>
          <p:cNvPr id="365" name="Google Shape;365;p46"/>
          <p:cNvSpPr txBox="1"/>
          <p:nvPr>
            <p:ph type="title"/>
          </p:nvPr>
        </p:nvSpPr>
        <p:spPr>
          <a:xfrm>
            <a:off x="931334" y="609600"/>
            <a:ext cx="8094000" cy="3022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6" name="Google Shape;366;p46"/>
          <p:cNvSpPr txBox="1"/>
          <p:nvPr>
            <p:ph idx="1" type="body"/>
          </p:nvPr>
        </p:nvSpPr>
        <p:spPr>
          <a:xfrm>
            <a:off x="1366139" y="3632200"/>
            <a:ext cx="7224600"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67" name="Google Shape;367;p46"/>
          <p:cNvSpPr txBox="1"/>
          <p:nvPr>
            <p:ph idx="2" type="body"/>
          </p:nvPr>
        </p:nvSpPr>
        <p:spPr>
          <a:xfrm>
            <a:off x="677335" y="4470400"/>
            <a:ext cx="8596800" cy="15711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368" name="Google Shape;368;p46"/>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46"/>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0" name="Google Shape;370;p46"/>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371" name="Google Shape;371;p46"/>
          <p:cNvSpPr txBox="1"/>
          <p:nvPr/>
        </p:nvSpPr>
        <p:spPr>
          <a:xfrm>
            <a:off x="541870" y="790378"/>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72" name="Google Shape;372;p46"/>
          <p:cNvSpPr txBox="1"/>
          <p:nvPr/>
        </p:nvSpPr>
        <p:spPr>
          <a:xfrm>
            <a:off x="8893011" y="2886556"/>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373" name="Shape 373"/>
        <p:cNvGrpSpPr/>
        <p:nvPr/>
      </p:nvGrpSpPr>
      <p:grpSpPr>
        <a:xfrm>
          <a:off x="0" y="0"/>
          <a:ext cx="0" cy="0"/>
          <a:chOff x="0" y="0"/>
          <a:chExt cx="0" cy="0"/>
        </a:xfrm>
      </p:grpSpPr>
      <p:sp>
        <p:nvSpPr>
          <p:cNvPr id="374" name="Google Shape;374;p47"/>
          <p:cNvSpPr txBox="1"/>
          <p:nvPr>
            <p:ph type="title"/>
          </p:nvPr>
        </p:nvSpPr>
        <p:spPr>
          <a:xfrm>
            <a:off x="677335" y="1931988"/>
            <a:ext cx="8596800" cy="2595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47"/>
          <p:cNvSpPr txBox="1"/>
          <p:nvPr>
            <p:ph idx="1" type="body"/>
          </p:nvPr>
        </p:nvSpPr>
        <p:spPr>
          <a:xfrm>
            <a:off x="677335" y="4527448"/>
            <a:ext cx="8596800" cy="1513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376" name="Google Shape;376;p47"/>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7" name="Google Shape;377;p47"/>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8" name="Google Shape;378;p47"/>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379" name="Shape 379"/>
        <p:cNvGrpSpPr/>
        <p:nvPr/>
      </p:nvGrpSpPr>
      <p:grpSpPr>
        <a:xfrm>
          <a:off x="0" y="0"/>
          <a:ext cx="0" cy="0"/>
          <a:chOff x="0" y="0"/>
          <a:chExt cx="0" cy="0"/>
        </a:xfrm>
      </p:grpSpPr>
      <p:sp>
        <p:nvSpPr>
          <p:cNvPr id="380" name="Google Shape;380;p48"/>
          <p:cNvSpPr txBox="1"/>
          <p:nvPr>
            <p:ph type="title"/>
          </p:nvPr>
        </p:nvSpPr>
        <p:spPr>
          <a:xfrm>
            <a:off x="931334" y="609600"/>
            <a:ext cx="8094000" cy="3022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 name="Google Shape;381;p48"/>
          <p:cNvSpPr txBox="1"/>
          <p:nvPr>
            <p:ph idx="1" type="body"/>
          </p:nvPr>
        </p:nvSpPr>
        <p:spPr>
          <a:xfrm>
            <a:off x="677332" y="4013200"/>
            <a:ext cx="8596800" cy="514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82" name="Google Shape;382;p48"/>
          <p:cNvSpPr txBox="1"/>
          <p:nvPr>
            <p:ph idx="2" type="body"/>
          </p:nvPr>
        </p:nvSpPr>
        <p:spPr>
          <a:xfrm>
            <a:off x="677335" y="4527448"/>
            <a:ext cx="8596800" cy="1513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383" name="Google Shape;383;p48"/>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4" name="Google Shape;384;p48"/>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 name="Google Shape;385;p48"/>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386" name="Google Shape;386;p48"/>
          <p:cNvSpPr txBox="1"/>
          <p:nvPr/>
        </p:nvSpPr>
        <p:spPr>
          <a:xfrm>
            <a:off x="541870" y="790378"/>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87" name="Google Shape;387;p48"/>
          <p:cNvSpPr txBox="1"/>
          <p:nvPr/>
        </p:nvSpPr>
        <p:spPr>
          <a:xfrm>
            <a:off x="8893011" y="2886556"/>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N" sz="8000" u="none" cap="none" strike="noStrike">
                <a:solidFill>
                  <a:srgbClr val="93B3D7"/>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388" name="Shape 388"/>
        <p:cNvGrpSpPr/>
        <p:nvPr/>
      </p:nvGrpSpPr>
      <p:grpSpPr>
        <a:xfrm>
          <a:off x="0" y="0"/>
          <a:ext cx="0" cy="0"/>
          <a:chOff x="0" y="0"/>
          <a:chExt cx="0" cy="0"/>
        </a:xfrm>
      </p:grpSpPr>
      <p:sp>
        <p:nvSpPr>
          <p:cNvPr id="389" name="Google Shape;389;p49"/>
          <p:cNvSpPr txBox="1"/>
          <p:nvPr>
            <p:ph type="title"/>
          </p:nvPr>
        </p:nvSpPr>
        <p:spPr>
          <a:xfrm>
            <a:off x="685799" y="609600"/>
            <a:ext cx="8588100" cy="3022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49"/>
          <p:cNvSpPr txBox="1"/>
          <p:nvPr>
            <p:ph idx="1" type="body"/>
          </p:nvPr>
        </p:nvSpPr>
        <p:spPr>
          <a:xfrm>
            <a:off x="677332" y="4013200"/>
            <a:ext cx="8596800" cy="514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91" name="Google Shape;391;p49"/>
          <p:cNvSpPr txBox="1"/>
          <p:nvPr>
            <p:ph idx="2" type="body"/>
          </p:nvPr>
        </p:nvSpPr>
        <p:spPr>
          <a:xfrm>
            <a:off x="677335" y="4527448"/>
            <a:ext cx="8596800" cy="1513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392" name="Google Shape;392;p49"/>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3" name="Google Shape;393;p49"/>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4" name="Google Shape;394;p49"/>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95" name="Shape 395"/>
        <p:cNvGrpSpPr/>
        <p:nvPr/>
      </p:nvGrpSpPr>
      <p:grpSpPr>
        <a:xfrm>
          <a:off x="0" y="0"/>
          <a:ext cx="0" cy="0"/>
          <a:chOff x="0" y="0"/>
          <a:chExt cx="0" cy="0"/>
        </a:xfrm>
      </p:grpSpPr>
      <p:sp>
        <p:nvSpPr>
          <p:cNvPr id="396" name="Google Shape;396;p5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50"/>
          <p:cNvSpPr txBox="1"/>
          <p:nvPr>
            <p:ph idx="1" type="body"/>
          </p:nvPr>
        </p:nvSpPr>
        <p:spPr>
          <a:xfrm rot="5400000">
            <a:off x="3035202" y="-197411"/>
            <a:ext cx="3880800" cy="8596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98" name="Google Shape;398;p50"/>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p50"/>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50"/>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01" name="Shape 401"/>
        <p:cNvGrpSpPr/>
        <p:nvPr/>
      </p:nvGrpSpPr>
      <p:grpSpPr>
        <a:xfrm>
          <a:off x="0" y="0"/>
          <a:ext cx="0" cy="0"/>
          <a:chOff x="0" y="0"/>
          <a:chExt cx="0" cy="0"/>
        </a:xfrm>
      </p:grpSpPr>
      <p:sp>
        <p:nvSpPr>
          <p:cNvPr id="402" name="Google Shape;402;p51"/>
          <p:cNvSpPr txBox="1"/>
          <p:nvPr>
            <p:ph type="title"/>
          </p:nvPr>
        </p:nvSpPr>
        <p:spPr>
          <a:xfrm rot="5400000">
            <a:off x="5994316" y="2582999"/>
            <a:ext cx="5251500" cy="1304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 name="Google Shape;403;p51"/>
          <p:cNvSpPr txBox="1"/>
          <p:nvPr>
            <p:ph idx="1" type="body"/>
          </p:nvPr>
        </p:nvSpPr>
        <p:spPr>
          <a:xfrm rot="5400000">
            <a:off x="1581635" y="-294750"/>
            <a:ext cx="5251500" cy="70602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04" name="Google Shape;404;p51"/>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 name="Google Shape;405;p51"/>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6" name="Google Shape;406;p51"/>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1" name="Google Shape;61;p6"/>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2" name="Google Shape;62;p6"/>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3" name="Google Shape;63;p6"/>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4" name="Google Shape;64;p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9"/>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9" name="Google Shape;79;p9"/>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0" name="Google Shape;80;p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10"/>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
          <p:cNvSpPr/>
          <p:nvPr>
            <p:ph idx="2" type="pic"/>
          </p:nvPr>
        </p:nvSpPr>
        <p:spPr>
          <a:xfrm>
            <a:off x="677334" y="609600"/>
            <a:ext cx="8596668" cy="3845718"/>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1pPr>
            <a:lvl2pPr lvl="1"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2pPr>
            <a:lvl3pPr lvl="2"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3pPr>
            <a:lvl4pPr lvl="3"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4pPr>
            <a:lvl5pPr lvl="4"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5pPr>
            <a:lvl6pPr lvl="5"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6pPr>
            <a:lvl7pPr lvl="6"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7pPr>
            <a:lvl8pPr lvl="7"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8pPr>
            <a:lvl9pPr lvl="8"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86" name="Google Shape;86;p10"/>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7" name="Google Shape;87;p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
        <p:nvSpPr>
          <p:cNvPr id="89" name="Google Shape;89;p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2.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theme" Target="../theme/theme3.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cap="flat" cmpd="sng" w="9525">
              <a:solidFill>
                <a:schemeClr val="accent1">
                  <a:alpha val="67843"/>
                </a:schemeClr>
              </a:solidFill>
              <a:prstDash val="solid"/>
              <a:round/>
              <a:headEnd len="sm" w="sm" type="none"/>
              <a:tailEnd len="sm" w="sm" type="none"/>
            </a:ln>
          </p:spPr>
        </p:cxnSp>
        <p:cxnSp>
          <p:nvCxnSpPr>
            <p:cNvPr id="8" name="Google Shape;8;p1"/>
            <p:cNvCxnSpPr/>
            <p:nvPr/>
          </p:nvCxnSpPr>
          <p:spPr>
            <a:xfrm flipH="1">
              <a:off x="7425267" y="3681413"/>
              <a:ext cx="4763558" cy="3176587"/>
            </a:xfrm>
            <a:prstGeom prst="straightConnector1">
              <a:avLst/>
            </a:prstGeom>
            <a:noFill/>
            <a:ln cap="flat" cmpd="sng" w="9525">
              <a:solidFill>
                <a:schemeClr val="accent1">
                  <a:alpha val="67843"/>
                </a:schemeClr>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3725"/>
              </a:schemeClr>
            </a:solidFill>
            <a:ln>
              <a:noFill/>
            </a:ln>
          </p:spPr>
        </p:sp>
        <p:sp>
          <p:nvSpPr>
            <p:cNvPr id="10" name="Google Shape;10;p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fmla="val 100000" name="adj"/>
              </a:avLst>
            </a:prstGeom>
            <a:solidFill>
              <a:srgbClr val="366092">
                <a:alpha val="6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66092">
                <a:alpha val="47843"/>
              </a:srgbClr>
            </a:solidFill>
            <a:ln>
              <a:noFill/>
            </a:ln>
          </p:spPr>
        </p:sp>
        <p:sp>
          <p:nvSpPr>
            <p:cNvPr id="13" name="Google Shape;13;p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7843"/>
              </a:schemeClr>
            </a:solidFill>
            <a:ln>
              <a:noFill/>
            </a:ln>
          </p:spPr>
        </p:sp>
        <p:sp>
          <p:nvSpPr>
            <p:cNvPr id="14" name="Google Shape;14;p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953734">
                <a:alpha val="80000"/>
              </a:srgbClr>
            </a:solidFill>
            <a:ln>
              <a:noFill/>
            </a:ln>
          </p:spPr>
        </p:sp>
        <p:sp>
          <p:nvSpPr>
            <p:cNvPr id="15" name="Google Shape;15;p1"/>
            <p:cNvSpPr/>
            <p:nvPr/>
          </p:nvSpPr>
          <p:spPr>
            <a:xfrm>
              <a:off x="10371666" y="3589867"/>
              <a:ext cx="1817159" cy="3268133"/>
            </a:xfrm>
            <a:prstGeom prst="triangle">
              <a:avLst>
                <a:gd fmla="val 100000" name="adj"/>
              </a:avLst>
            </a:prstGeom>
            <a:solidFill>
              <a:srgbClr val="366092">
                <a:alpha val="6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a:off x="0" y="4013200"/>
              <a:ext cx="448733" cy="2844800"/>
            </a:xfrm>
            <a:prstGeom prst="triangle">
              <a:avLst>
                <a:gd fmla="val 0" name="adj"/>
              </a:avLst>
            </a:prstGeom>
            <a:solidFill>
              <a:schemeClr val="accen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9" name="Shape 139"/>
        <p:cNvGrpSpPr/>
        <p:nvPr/>
      </p:nvGrpSpPr>
      <p:grpSpPr>
        <a:xfrm>
          <a:off x="0" y="0"/>
          <a:ext cx="0" cy="0"/>
          <a:chOff x="0" y="0"/>
          <a:chExt cx="0" cy="0"/>
        </a:xfrm>
      </p:grpSpPr>
      <p:grpSp>
        <p:nvGrpSpPr>
          <p:cNvPr id="140" name="Google Shape;140;p18"/>
          <p:cNvGrpSpPr/>
          <p:nvPr/>
        </p:nvGrpSpPr>
        <p:grpSpPr>
          <a:xfrm>
            <a:off x="0" y="-8467"/>
            <a:ext cx="12192133" cy="6866580"/>
            <a:chOff x="0" y="-8467"/>
            <a:chExt cx="12192133" cy="6866580"/>
          </a:xfrm>
        </p:grpSpPr>
        <p:cxnSp>
          <p:nvCxnSpPr>
            <p:cNvPr id="141" name="Google Shape;141;p18"/>
            <p:cNvCxnSpPr/>
            <p:nvPr/>
          </p:nvCxnSpPr>
          <p:spPr>
            <a:xfrm>
              <a:off x="9371012" y="0"/>
              <a:ext cx="1219200" cy="6858000"/>
            </a:xfrm>
            <a:prstGeom prst="straightConnector1">
              <a:avLst/>
            </a:prstGeom>
            <a:noFill/>
            <a:ln cap="flat" cmpd="sng" w="9525">
              <a:solidFill>
                <a:schemeClr val="accent1">
                  <a:alpha val="68235"/>
                </a:schemeClr>
              </a:solidFill>
              <a:prstDash val="solid"/>
              <a:round/>
              <a:headEnd len="sm" w="sm" type="none"/>
              <a:tailEnd len="sm" w="sm" type="none"/>
            </a:ln>
          </p:spPr>
        </p:cxnSp>
        <p:cxnSp>
          <p:nvCxnSpPr>
            <p:cNvPr id="142" name="Google Shape;142;p18"/>
            <p:cNvCxnSpPr/>
            <p:nvPr/>
          </p:nvCxnSpPr>
          <p:spPr>
            <a:xfrm flipH="1">
              <a:off x="7425125" y="3681413"/>
              <a:ext cx="4763700" cy="3176700"/>
            </a:xfrm>
            <a:prstGeom prst="straightConnector1">
              <a:avLst/>
            </a:prstGeom>
            <a:noFill/>
            <a:ln cap="flat" cmpd="sng" w="9525">
              <a:solidFill>
                <a:schemeClr val="accent1">
                  <a:alpha val="68235"/>
                </a:schemeClr>
              </a:solidFill>
              <a:prstDash val="solid"/>
              <a:round/>
              <a:headEnd len="sm" w="sm" type="none"/>
              <a:tailEnd len="sm" w="sm" type="none"/>
            </a:ln>
          </p:spPr>
        </p:cxnSp>
        <p:sp>
          <p:nvSpPr>
            <p:cNvPr id="143" name="Google Shape;143;p18"/>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4509"/>
              </a:schemeClr>
            </a:solidFill>
            <a:ln>
              <a:noFill/>
            </a:ln>
          </p:spPr>
        </p:sp>
        <p:sp>
          <p:nvSpPr>
            <p:cNvPr id="144" name="Google Shape;144;p18"/>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45" name="Google Shape;145;p18"/>
            <p:cNvSpPr/>
            <p:nvPr/>
          </p:nvSpPr>
          <p:spPr>
            <a:xfrm>
              <a:off x="8932333" y="3048000"/>
              <a:ext cx="3259800" cy="3810000"/>
            </a:xfrm>
            <a:prstGeom prst="triangle">
              <a:avLst>
                <a:gd fmla="val 100000" name="adj"/>
              </a:avLst>
            </a:prstGeom>
            <a:solidFill>
              <a:srgbClr val="366092">
                <a:alpha val="6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8"/>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66092">
                <a:alpha val="48235"/>
              </a:srgbClr>
            </a:solidFill>
            <a:ln>
              <a:noFill/>
            </a:ln>
          </p:spPr>
        </p:sp>
        <p:sp>
          <p:nvSpPr>
            <p:cNvPr id="147" name="Google Shape;147;p18"/>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8235"/>
              </a:schemeClr>
            </a:solidFill>
            <a:ln>
              <a:noFill/>
            </a:ln>
          </p:spPr>
        </p:sp>
        <p:sp>
          <p:nvSpPr>
            <p:cNvPr id="148" name="Google Shape;148;p18"/>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953734">
                <a:alpha val="80000"/>
              </a:srgbClr>
            </a:solidFill>
            <a:ln>
              <a:noFill/>
            </a:ln>
          </p:spPr>
        </p:sp>
        <p:sp>
          <p:nvSpPr>
            <p:cNvPr id="149" name="Google Shape;149;p18"/>
            <p:cNvSpPr/>
            <p:nvPr/>
          </p:nvSpPr>
          <p:spPr>
            <a:xfrm>
              <a:off x="10371666" y="3589867"/>
              <a:ext cx="1817100" cy="3268200"/>
            </a:xfrm>
            <a:prstGeom prst="triangle">
              <a:avLst>
                <a:gd fmla="val 100000" name="adj"/>
              </a:avLst>
            </a:prstGeom>
            <a:solidFill>
              <a:srgbClr val="366092">
                <a:alpha val="6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8"/>
            <p:cNvSpPr/>
            <p:nvPr/>
          </p:nvSpPr>
          <p:spPr>
            <a:xfrm>
              <a:off x="0" y="4013200"/>
              <a:ext cx="448800" cy="2844900"/>
            </a:xfrm>
            <a:prstGeom prst="triangle">
              <a:avLst>
                <a:gd fmla="val 0" name="adj"/>
              </a:avLst>
            </a:prstGeom>
            <a:solidFill>
              <a:schemeClr val="accent1">
                <a:alpha val="6823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1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52" name="Google Shape;152;p1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53" name="Google Shape;153;p18"/>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154" name="Google Shape;154;p18"/>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155" name="Google Shape;155;p18"/>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3" name="Shape 273"/>
        <p:cNvGrpSpPr/>
        <p:nvPr/>
      </p:nvGrpSpPr>
      <p:grpSpPr>
        <a:xfrm>
          <a:off x="0" y="0"/>
          <a:ext cx="0" cy="0"/>
          <a:chOff x="0" y="0"/>
          <a:chExt cx="0" cy="0"/>
        </a:xfrm>
      </p:grpSpPr>
      <p:grpSp>
        <p:nvGrpSpPr>
          <p:cNvPr id="274" name="Google Shape;274;p35"/>
          <p:cNvGrpSpPr/>
          <p:nvPr/>
        </p:nvGrpSpPr>
        <p:grpSpPr>
          <a:xfrm>
            <a:off x="0" y="-8467"/>
            <a:ext cx="12192133" cy="6866580"/>
            <a:chOff x="0" y="-8467"/>
            <a:chExt cx="12192133" cy="6866580"/>
          </a:xfrm>
        </p:grpSpPr>
        <p:cxnSp>
          <p:nvCxnSpPr>
            <p:cNvPr id="275" name="Google Shape;275;p35"/>
            <p:cNvCxnSpPr/>
            <p:nvPr/>
          </p:nvCxnSpPr>
          <p:spPr>
            <a:xfrm>
              <a:off x="9371012" y="0"/>
              <a:ext cx="1219200" cy="6858000"/>
            </a:xfrm>
            <a:prstGeom prst="straightConnector1">
              <a:avLst/>
            </a:prstGeom>
            <a:noFill/>
            <a:ln cap="flat" cmpd="sng" w="9525">
              <a:solidFill>
                <a:schemeClr val="accent1">
                  <a:alpha val="68235"/>
                </a:schemeClr>
              </a:solidFill>
              <a:prstDash val="solid"/>
              <a:round/>
              <a:headEnd len="sm" w="sm" type="none"/>
              <a:tailEnd len="sm" w="sm" type="none"/>
            </a:ln>
          </p:spPr>
        </p:cxnSp>
        <p:cxnSp>
          <p:nvCxnSpPr>
            <p:cNvPr id="276" name="Google Shape;276;p35"/>
            <p:cNvCxnSpPr/>
            <p:nvPr/>
          </p:nvCxnSpPr>
          <p:spPr>
            <a:xfrm flipH="1">
              <a:off x="7425125" y="3681413"/>
              <a:ext cx="4763700" cy="3176700"/>
            </a:xfrm>
            <a:prstGeom prst="straightConnector1">
              <a:avLst/>
            </a:prstGeom>
            <a:noFill/>
            <a:ln cap="flat" cmpd="sng" w="9525">
              <a:solidFill>
                <a:schemeClr val="accent1">
                  <a:alpha val="68235"/>
                </a:schemeClr>
              </a:solidFill>
              <a:prstDash val="solid"/>
              <a:round/>
              <a:headEnd len="sm" w="sm" type="none"/>
              <a:tailEnd len="sm" w="sm" type="none"/>
            </a:ln>
          </p:spPr>
        </p:cxnSp>
        <p:sp>
          <p:nvSpPr>
            <p:cNvPr id="277" name="Google Shape;277;p3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3725"/>
              </a:schemeClr>
            </a:solidFill>
            <a:ln>
              <a:noFill/>
            </a:ln>
          </p:spPr>
        </p:sp>
        <p:sp>
          <p:nvSpPr>
            <p:cNvPr id="278" name="Google Shape;278;p35"/>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79" name="Google Shape;279;p35"/>
            <p:cNvSpPr/>
            <p:nvPr/>
          </p:nvSpPr>
          <p:spPr>
            <a:xfrm>
              <a:off x="8932333" y="3048000"/>
              <a:ext cx="3259800" cy="3810000"/>
            </a:xfrm>
            <a:prstGeom prst="triangle">
              <a:avLst>
                <a:gd fmla="val 100000" name="adj"/>
              </a:avLst>
            </a:prstGeom>
            <a:solidFill>
              <a:srgbClr val="366092">
                <a:alpha val="6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5"/>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66092">
                <a:alpha val="48235"/>
              </a:srgbClr>
            </a:solidFill>
            <a:ln>
              <a:noFill/>
            </a:ln>
          </p:spPr>
        </p:sp>
        <p:sp>
          <p:nvSpPr>
            <p:cNvPr id="281" name="Google Shape;281;p35"/>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8235"/>
              </a:schemeClr>
            </a:solidFill>
            <a:ln>
              <a:noFill/>
            </a:ln>
          </p:spPr>
        </p:sp>
        <p:sp>
          <p:nvSpPr>
            <p:cNvPr id="282" name="Google Shape;282;p35"/>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953734">
                <a:alpha val="80000"/>
              </a:srgbClr>
            </a:solidFill>
            <a:ln>
              <a:noFill/>
            </a:ln>
          </p:spPr>
        </p:sp>
        <p:sp>
          <p:nvSpPr>
            <p:cNvPr id="283" name="Google Shape;283;p35"/>
            <p:cNvSpPr/>
            <p:nvPr/>
          </p:nvSpPr>
          <p:spPr>
            <a:xfrm>
              <a:off x="10371666" y="3589867"/>
              <a:ext cx="1817100" cy="3268200"/>
            </a:xfrm>
            <a:prstGeom prst="triangle">
              <a:avLst>
                <a:gd fmla="val 100000" name="adj"/>
              </a:avLst>
            </a:prstGeom>
            <a:solidFill>
              <a:srgbClr val="366092">
                <a:alpha val="6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5"/>
            <p:cNvSpPr/>
            <p:nvPr/>
          </p:nvSpPr>
          <p:spPr>
            <a:xfrm>
              <a:off x="0" y="4013200"/>
              <a:ext cx="448800" cy="2844900"/>
            </a:xfrm>
            <a:prstGeom prst="triangle">
              <a:avLst>
                <a:gd fmla="val 0" name="adj"/>
              </a:avLst>
            </a:prstGeom>
            <a:solidFill>
              <a:schemeClr val="accent1">
                <a:alpha val="6823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p3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86" name="Google Shape;286;p35"/>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87" name="Google Shape;287;p35"/>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88" name="Google Shape;288;p35"/>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89" name="Google Shape;289;p35"/>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1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16.png"/><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type="ctrTitle"/>
          </p:nvPr>
        </p:nvSpPr>
        <p:spPr>
          <a:xfrm>
            <a:off x="1507075" y="2404525"/>
            <a:ext cx="83571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8CB3E3"/>
              </a:buClr>
              <a:buSzPts val="5400"/>
              <a:buFont typeface="Trebuchet MS"/>
              <a:buNone/>
            </a:pPr>
            <a:r>
              <a:rPr lang="en-IN">
                <a:solidFill>
                  <a:srgbClr val="8CB3E3"/>
                </a:solidFill>
              </a:rPr>
              <a:t>MAJOR PROJECT 2  PRESENTATION </a:t>
            </a:r>
            <a:endParaRPr/>
          </a:p>
        </p:txBody>
      </p:sp>
      <p:sp>
        <p:nvSpPr>
          <p:cNvPr id="412" name="Google Shape;412;p52"/>
          <p:cNvSpPr txBox="1"/>
          <p:nvPr/>
        </p:nvSpPr>
        <p:spPr>
          <a:xfrm>
            <a:off x="6794500" y="4050825"/>
            <a:ext cx="2562600" cy="4857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000000"/>
              </a:buClr>
              <a:buSzPts val="2600"/>
              <a:buFont typeface="Arial"/>
              <a:buNone/>
            </a:pPr>
            <a:r>
              <a:rPr b="0" i="0" lang="en-IN" sz="3000" u="none" cap="none" strike="noStrike">
                <a:solidFill>
                  <a:srgbClr val="F9CB9C"/>
                </a:solidFill>
                <a:latin typeface="Trebuchet MS"/>
                <a:ea typeface="Trebuchet MS"/>
                <a:cs typeface="Trebuchet MS"/>
                <a:sym typeface="Trebuchet MS"/>
              </a:rPr>
              <a:t>GROUP NO. 2</a:t>
            </a:r>
            <a:endParaRPr b="0" i="0" sz="3000" u="none" cap="none" strike="noStrike">
              <a:solidFill>
                <a:srgbClr val="F9CB9C"/>
              </a:solidFill>
              <a:latin typeface="Trebuchet MS"/>
              <a:ea typeface="Trebuchet MS"/>
              <a:cs typeface="Trebuchet MS"/>
              <a:sym typeface="Trebuchet MS"/>
            </a:endParaRPr>
          </a:p>
          <a:p>
            <a:pPr indent="0" lvl="0" marL="0" marR="0" rtl="0" algn="just">
              <a:lnSpc>
                <a:spcPct val="90000"/>
              </a:lnSpc>
              <a:spcBef>
                <a:spcPts val="1000"/>
              </a:spcBef>
              <a:spcAft>
                <a:spcPts val="0"/>
              </a:spcAft>
              <a:buClr>
                <a:srgbClr val="000000"/>
              </a:buClr>
              <a:buSzPts val="1600"/>
              <a:buFont typeface="Arial"/>
              <a:buNone/>
            </a:pPr>
            <a:r>
              <a:t/>
            </a:r>
            <a:endParaRPr b="0" i="0" sz="3000" u="none" cap="none" strike="noStrike">
              <a:solidFill>
                <a:srgbClr val="953734"/>
              </a:solidFill>
              <a:latin typeface="Trebuchet MS"/>
              <a:ea typeface="Trebuchet MS"/>
              <a:cs typeface="Trebuchet MS"/>
              <a:sym typeface="Trebuchet MS"/>
            </a:endParaRPr>
          </a:p>
        </p:txBody>
      </p:sp>
      <p:sp>
        <p:nvSpPr>
          <p:cNvPr id="413" name="Google Shape;413;p52"/>
          <p:cNvSpPr txBox="1"/>
          <p:nvPr/>
        </p:nvSpPr>
        <p:spPr>
          <a:xfrm>
            <a:off x="6794500" y="4536525"/>
            <a:ext cx="3125400" cy="130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IN" sz="2000" u="none" cap="none" strike="noStrike">
                <a:solidFill>
                  <a:srgbClr val="F3F3F3"/>
                </a:solidFill>
                <a:latin typeface="Trebuchet MS"/>
                <a:ea typeface="Trebuchet MS"/>
                <a:cs typeface="Trebuchet MS"/>
                <a:sym typeface="Trebuchet MS"/>
              </a:rPr>
              <a:t>Salome Palani (101638)</a:t>
            </a:r>
            <a:endParaRPr b="0" i="0" sz="20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IN" sz="2000" u="none" cap="none" strike="noStrike">
                <a:solidFill>
                  <a:srgbClr val="F3F3F3"/>
                </a:solidFill>
                <a:latin typeface="Trebuchet MS"/>
                <a:ea typeface="Trebuchet MS"/>
                <a:cs typeface="Trebuchet MS"/>
                <a:sym typeface="Trebuchet MS"/>
              </a:rPr>
              <a:t>Arya Kulkarni (101627)</a:t>
            </a:r>
            <a:endParaRPr b="0" i="0" sz="20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IN" sz="2000" u="none" cap="none" strike="noStrike">
                <a:solidFill>
                  <a:srgbClr val="F3F3F3"/>
                </a:solidFill>
                <a:latin typeface="Trebuchet MS"/>
                <a:ea typeface="Trebuchet MS"/>
                <a:cs typeface="Trebuchet MS"/>
                <a:sym typeface="Trebuchet MS"/>
              </a:rPr>
              <a:t>Abishai Kochara (101626)</a:t>
            </a:r>
            <a:endParaRPr b="0" i="0" sz="2000" u="none" cap="none" strike="noStrike">
              <a:solidFill>
                <a:srgbClr val="F3F3F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ph type="title"/>
          </p:nvPr>
        </p:nvSpPr>
        <p:spPr>
          <a:xfrm>
            <a:off x="454047" y="412650"/>
            <a:ext cx="112839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p>
        </p:txBody>
      </p:sp>
      <p:sp>
        <p:nvSpPr>
          <p:cNvPr id="469" name="Google Shape;469;p61"/>
          <p:cNvSpPr txBox="1"/>
          <p:nvPr>
            <p:ph idx="1" type="body"/>
          </p:nvPr>
        </p:nvSpPr>
        <p:spPr>
          <a:xfrm>
            <a:off x="677325" y="1862225"/>
            <a:ext cx="10478100" cy="44049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lang="en-IN" sz="2200">
                <a:solidFill>
                  <a:srgbClr val="FF9900"/>
                </a:solidFill>
              </a:rPr>
              <a:t>3. Cardiomegaly</a:t>
            </a:r>
            <a:endParaRPr sz="2200">
              <a:solidFill>
                <a:srgbClr val="FF9900"/>
              </a:solidFill>
            </a:endParaRPr>
          </a:p>
          <a:p>
            <a:pPr indent="-259080" lvl="0" marL="259080" rtl="0" algn="just">
              <a:lnSpc>
                <a:spcPct val="150000"/>
              </a:lnSpc>
              <a:spcBef>
                <a:spcPts val="800"/>
              </a:spcBef>
              <a:spcAft>
                <a:spcPts val="0"/>
              </a:spcAft>
              <a:buClr>
                <a:schemeClr val="dk1"/>
              </a:buClr>
              <a:buSzPts val="1100"/>
              <a:buFont typeface="Arial"/>
              <a:buNone/>
            </a:pPr>
            <a:r>
              <a:rPr lang="en-IN" sz="2200">
                <a:solidFill>
                  <a:schemeClr val="lt2"/>
                </a:solidFill>
              </a:rPr>
              <a:t>Enlarged heart and is usually a sign of another condition</a:t>
            </a:r>
            <a:endParaRPr sz="2200">
              <a:solidFill>
                <a:schemeClr val="lt2"/>
              </a:solidFill>
            </a:endParaRPr>
          </a:p>
          <a:p>
            <a:pPr indent="0" lvl="0" marL="457200" rtl="0" algn="l">
              <a:spcBef>
                <a:spcPts val="1000"/>
              </a:spcBef>
              <a:spcAft>
                <a:spcPts val="0"/>
              </a:spcAft>
              <a:buClr>
                <a:schemeClr val="dk1"/>
              </a:buClr>
              <a:buSzPts val="1100"/>
              <a:buFont typeface="Arial"/>
              <a:buNone/>
            </a:pPr>
            <a:r>
              <a:rPr b="1" lang="en-IN" sz="2200">
                <a:solidFill>
                  <a:schemeClr val="lt2"/>
                </a:solidFill>
              </a:rPr>
              <a:t>Symptoms:</a:t>
            </a:r>
            <a:endParaRPr b="1" sz="2200">
              <a:solidFill>
                <a:schemeClr val="lt2"/>
              </a:solidFill>
            </a:endParaRPr>
          </a:p>
          <a:p>
            <a:pPr indent="-368300" lvl="0" marL="914400" rtl="0" algn="just">
              <a:lnSpc>
                <a:spcPct val="150000"/>
              </a:lnSpc>
              <a:spcBef>
                <a:spcPts val="0"/>
              </a:spcBef>
              <a:spcAft>
                <a:spcPts val="0"/>
              </a:spcAft>
              <a:buClr>
                <a:schemeClr val="lt2"/>
              </a:buClr>
              <a:buSzPts val="2200"/>
              <a:buFont typeface="Trebuchet MS"/>
              <a:buChar char="●"/>
            </a:pPr>
            <a:r>
              <a:rPr lang="en-IN" sz="2200">
                <a:solidFill>
                  <a:schemeClr val="lt2"/>
                </a:solidFill>
              </a:rPr>
              <a:t>Shortness of breath</a:t>
            </a:r>
            <a:endParaRPr sz="2200">
              <a:solidFill>
                <a:schemeClr val="lt2"/>
              </a:solidFill>
            </a:endParaRPr>
          </a:p>
          <a:p>
            <a:pPr indent="-368300" lvl="0" marL="914400" rtl="0" algn="just">
              <a:lnSpc>
                <a:spcPct val="150000"/>
              </a:lnSpc>
              <a:spcBef>
                <a:spcPts val="0"/>
              </a:spcBef>
              <a:spcAft>
                <a:spcPts val="0"/>
              </a:spcAft>
              <a:buClr>
                <a:schemeClr val="lt2"/>
              </a:buClr>
              <a:buSzPts val="2200"/>
              <a:buFont typeface="Trebuchet MS"/>
              <a:buChar char="●"/>
            </a:pPr>
            <a:r>
              <a:rPr lang="en-IN" sz="2200">
                <a:solidFill>
                  <a:schemeClr val="lt2"/>
                </a:solidFill>
              </a:rPr>
              <a:t>Edema (Swelling)</a:t>
            </a:r>
            <a:endParaRPr sz="2200">
              <a:solidFill>
                <a:schemeClr val="lt2"/>
              </a:solidFill>
            </a:endParaRPr>
          </a:p>
          <a:p>
            <a:pPr indent="-368300" lvl="0" marL="914400" rtl="0" algn="just">
              <a:lnSpc>
                <a:spcPct val="150000"/>
              </a:lnSpc>
              <a:spcBef>
                <a:spcPts val="0"/>
              </a:spcBef>
              <a:spcAft>
                <a:spcPts val="0"/>
              </a:spcAft>
              <a:buClr>
                <a:schemeClr val="lt2"/>
              </a:buClr>
              <a:buSzPts val="2200"/>
              <a:buFont typeface="Trebuchet MS"/>
              <a:buChar char="●"/>
            </a:pPr>
            <a:r>
              <a:rPr lang="en-IN" sz="2200">
                <a:solidFill>
                  <a:schemeClr val="lt2"/>
                </a:solidFill>
              </a:rPr>
              <a:t>Fatigue</a:t>
            </a:r>
            <a:endParaRPr sz="2200">
              <a:solidFill>
                <a:schemeClr val="lt2"/>
              </a:solidFill>
            </a:endParaRPr>
          </a:p>
          <a:p>
            <a:pPr indent="-368300" lvl="0" marL="914400" rtl="0" algn="just">
              <a:lnSpc>
                <a:spcPct val="150000"/>
              </a:lnSpc>
              <a:spcBef>
                <a:spcPts val="0"/>
              </a:spcBef>
              <a:spcAft>
                <a:spcPts val="0"/>
              </a:spcAft>
              <a:buClr>
                <a:schemeClr val="lt2"/>
              </a:buClr>
              <a:buSzPts val="2200"/>
              <a:buFont typeface="Trebuchet MS"/>
              <a:buChar char="●"/>
            </a:pPr>
            <a:r>
              <a:rPr lang="en-IN" sz="2200">
                <a:solidFill>
                  <a:schemeClr val="lt2"/>
                </a:solidFill>
              </a:rPr>
              <a:t>Palpitations</a:t>
            </a:r>
            <a:endParaRPr sz="2200">
              <a:solidFill>
                <a:schemeClr val="lt2"/>
              </a:solidFill>
            </a:endParaRPr>
          </a:p>
          <a:p>
            <a:pPr indent="0" lvl="0" marL="457200" rtl="0" algn="l">
              <a:spcBef>
                <a:spcPts val="1000"/>
              </a:spcBef>
              <a:spcAft>
                <a:spcPts val="0"/>
              </a:spcAft>
              <a:buClr>
                <a:schemeClr val="dk1"/>
              </a:buClr>
              <a:buSzPts val="1100"/>
              <a:buFont typeface="Arial"/>
              <a:buNone/>
            </a:pPr>
            <a:r>
              <a:t/>
            </a:r>
            <a:endParaRPr sz="20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2"/>
          <p:cNvSpPr txBox="1"/>
          <p:nvPr>
            <p:ph type="title"/>
          </p:nvPr>
        </p:nvSpPr>
        <p:spPr>
          <a:xfrm>
            <a:off x="605698" y="318625"/>
            <a:ext cx="108363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p>
        </p:txBody>
      </p:sp>
      <p:sp>
        <p:nvSpPr>
          <p:cNvPr id="475" name="Google Shape;475;p62"/>
          <p:cNvSpPr txBox="1"/>
          <p:nvPr>
            <p:ph idx="1" type="body"/>
          </p:nvPr>
        </p:nvSpPr>
        <p:spPr>
          <a:xfrm>
            <a:off x="677325" y="1639525"/>
            <a:ext cx="10191600" cy="44019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2200">
                <a:solidFill>
                  <a:srgbClr val="FF9900"/>
                </a:solidFill>
              </a:rPr>
              <a:t>4.</a:t>
            </a:r>
            <a:r>
              <a:rPr lang="en-IN" sz="2200">
                <a:solidFill>
                  <a:srgbClr val="FF9900"/>
                </a:solidFill>
              </a:rPr>
              <a:t>  Effusion</a:t>
            </a:r>
            <a:endParaRPr b="1" sz="2200">
              <a:solidFill>
                <a:srgbClr val="FF9900"/>
              </a:solidFill>
            </a:endParaRPr>
          </a:p>
          <a:p>
            <a:pPr indent="-259080" lvl="0" marL="259080" rtl="0" algn="just">
              <a:lnSpc>
                <a:spcPct val="150000"/>
              </a:lnSpc>
              <a:spcBef>
                <a:spcPts val="800"/>
              </a:spcBef>
              <a:spcAft>
                <a:spcPts val="0"/>
              </a:spcAft>
              <a:buClr>
                <a:schemeClr val="dk1"/>
              </a:buClr>
              <a:buSzPts val="1100"/>
              <a:buFont typeface="Arial"/>
              <a:buNone/>
            </a:pPr>
            <a:r>
              <a:rPr lang="en-IN" sz="2200">
                <a:solidFill>
                  <a:schemeClr val="lt2"/>
                </a:solidFill>
              </a:rPr>
              <a:t>The medical condition in which there is an unusual amount of fluid around the lung.</a:t>
            </a:r>
            <a:endParaRPr sz="2200">
              <a:solidFill>
                <a:schemeClr val="lt2"/>
              </a:solidFill>
            </a:endParaRPr>
          </a:p>
          <a:p>
            <a:pPr indent="0" lvl="0" marL="457200" rtl="0" algn="l">
              <a:spcBef>
                <a:spcPts val="1000"/>
              </a:spcBef>
              <a:spcAft>
                <a:spcPts val="0"/>
              </a:spcAft>
              <a:buClr>
                <a:schemeClr val="dk1"/>
              </a:buClr>
              <a:buSzPts val="1100"/>
              <a:buFont typeface="Arial"/>
              <a:buNone/>
            </a:pPr>
            <a:r>
              <a:rPr b="1" lang="en-IN" sz="2200">
                <a:solidFill>
                  <a:schemeClr val="lt2"/>
                </a:solidFill>
              </a:rPr>
              <a:t>Symptoms:</a:t>
            </a:r>
            <a:endParaRPr b="1" sz="2200">
              <a:solidFill>
                <a:schemeClr val="lt2"/>
              </a:solidFill>
            </a:endParaRPr>
          </a:p>
          <a:p>
            <a:pPr indent="-368300" lvl="0" marL="914400" rtl="0" algn="just">
              <a:lnSpc>
                <a:spcPct val="150000"/>
              </a:lnSpc>
              <a:spcBef>
                <a:spcPts val="0"/>
              </a:spcBef>
              <a:spcAft>
                <a:spcPts val="0"/>
              </a:spcAft>
              <a:buClr>
                <a:schemeClr val="lt2"/>
              </a:buClr>
              <a:buSzPts val="2200"/>
              <a:buFont typeface="Trebuchet MS"/>
              <a:buChar char="●"/>
            </a:pPr>
            <a:r>
              <a:rPr lang="en-IN" sz="2200">
                <a:solidFill>
                  <a:schemeClr val="lt2"/>
                </a:solidFill>
              </a:rPr>
              <a:t>Shortness of breath</a:t>
            </a:r>
            <a:endParaRPr sz="2200">
              <a:solidFill>
                <a:schemeClr val="lt2"/>
              </a:solidFill>
            </a:endParaRPr>
          </a:p>
          <a:p>
            <a:pPr indent="-368300" lvl="0" marL="914400" rtl="0" algn="just">
              <a:lnSpc>
                <a:spcPct val="150000"/>
              </a:lnSpc>
              <a:spcBef>
                <a:spcPts val="0"/>
              </a:spcBef>
              <a:spcAft>
                <a:spcPts val="0"/>
              </a:spcAft>
              <a:buClr>
                <a:schemeClr val="lt2"/>
              </a:buClr>
              <a:buSzPts val="2200"/>
              <a:buFont typeface="Trebuchet MS"/>
              <a:buChar char="●"/>
            </a:pPr>
            <a:r>
              <a:rPr lang="en-IN" sz="2200">
                <a:solidFill>
                  <a:schemeClr val="lt2"/>
                </a:solidFill>
              </a:rPr>
              <a:t>Chest pain (especially when breathing deeply)</a:t>
            </a:r>
            <a:endParaRPr sz="2200">
              <a:solidFill>
                <a:schemeClr val="lt2"/>
              </a:solidFill>
            </a:endParaRPr>
          </a:p>
          <a:p>
            <a:pPr indent="-368300" lvl="0" marL="914400" rtl="0" algn="just">
              <a:lnSpc>
                <a:spcPct val="150000"/>
              </a:lnSpc>
              <a:spcBef>
                <a:spcPts val="0"/>
              </a:spcBef>
              <a:spcAft>
                <a:spcPts val="0"/>
              </a:spcAft>
              <a:buClr>
                <a:schemeClr val="lt2"/>
              </a:buClr>
              <a:buSzPts val="2200"/>
              <a:buFont typeface="Trebuchet MS"/>
              <a:buChar char="●"/>
            </a:pPr>
            <a:r>
              <a:rPr lang="en-IN" sz="2200">
                <a:solidFill>
                  <a:schemeClr val="lt2"/>
                </a:solidFill>
              </a:rPr>
              <a:t>Fever</a:t>
            </a:r>
            <a:endParaRPr sz="2200">
              <a:solidFill>
                <a:schemeClr val="lt2"/>
              </a:solidFill>
            </a:endParaRPr>
          </a:p>
          <a:p>
            <a:pPr indent="-368300" lvl="0" marL="914400" rtl="0" algn="just">
              <a:lnSpc>
                <a:spcPct val="150000"/>
              </a:lnSpc>
              <a:spcBef>
                <a:spcPts val="0"/>
              </a:spcBef>
              <a:spcAft>
                <a:spcPts val="0"/>
              </a:spcAft>
              <a:buClr>
                <a:schemeClr val="lt2"/>
              </a:buClr>
              <a:buSzPts val="2200"/>
              <a:buFont typeface="Trebuchet MS"/>
              <a:buChar char="●"/>
            </a:pPr>
            <a:r>
              <a:rPr lang="en-IN" sz="2200">
                <a:solidFill>
                  <a:schemeClr val="lt2"/>
                </a:solidFill>
              </a:rPr>
              <a:t>Cough</a:t>
            </a:r>
            <a:endParaRPr sz="22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3"/>
          <p:cNvSpPr txBox="1"/>
          <p:nvPr>
            <p:ph type="title"/>
          </p:nvPr>
        </p:nvSpPr>
        <p:spPr>
          <a:xfrm>
            <a:off x="677323" y="609600"/>
            <a:ext cx="109794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Clr>
                <a:schemeClr val="dk1"/>
              </a:buClr>
              <a:buSzPts val="1100"/>
              <a:buFont typeface="Arial"/>
              <a:buNone/>
            </a:pPr>
            <a:r>
              <a:t/>
            </a:r>
            <a:endParaRPr/>
          </a:p>
        </p:txBody>
      </p:sp>
      <p:sp>
        <p:nvSpPr>
          <p:cNvPr id="481" name="Google Shape;481;p63"/>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b="1" lang="en-IN" sz="2200">
                <a:solidFill>
                  <a:srgbClr val="FF9900"/>
                </a:solidFill>
              </a:rPr>
              <a:t>5. Infiltration</a:t>
            </a:r>
            <a:endParaRPr b="1" sz="2200">
              <a:solidFill>
                <a:srgbClr val="FF9900"/>
              </a:solidFill>
            </a:endParaRPr>
          </a:p>
          <a:p>
            <a:pPr indent="0" lvl="0" marL="914400" rtl="0" algn="just">
              <a:lnSpc>
                <a:spcPct val="150000"/>
              </a:lnSpc>
              <a:spcBef>
                <a:spcPts val="800"/>
              </a:spcBef>
              <a:spcAft>
                <a:spcPts val="0"/>
              </a:spcAft>
              <a:buNone/>
            </a:pPr>
            <a:r>
              <a:rPr lang="en-IN" sz="2200">
                <a:solidFill>
                  <a:schemeClr val="lt2"/>
                </a:solidFill>
              </a:rPr>
              <a:t>This occurs when a substance denser than air like pus, edema, blood, protein or cells lingers within the lungs. This can be caused due to pneumonia. They appear as white spots on X-ray.</a:t>
            </a:r>
            <a:endParaRPr sz="2200">
              <a:solidFill>
                <a:schemeClr val="lt2"/>
              </a:solidFill>
            </a:endParaRPr>
          </a:p>
          <a:p>
            <a:pPr indent="0" lvl="0" marL="0" rtl="0" algn="l">
              <a:spcBef>
                <a:spcPts val="1000"/>
              </a:spcBef>
              <a:spcAft>
                <a:spcPts val="0"/>
              </a:spcAft>
              <a:buNone/>
            </a:pPr>
            <a:r>
              <a:t/>
            </a:r>
            <a:endParaRPr sz="2200">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4"/>
          <p:cNvSpPr txBox="1"/>
          <p:nvPr>
            <p:ph type="title"/>
          </p:nvPr>
        </p:nvSpPr>
        <p:spPr>
          <a:xfrm>
            <a:off x="614775" y="430550"/>
            <a:ext cx="109794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solidFill>
                <a:srgbClr val="8CB3E3"/>
              </a:solidFill>
            </a:endParaRPr>
          </a:p>
        </p:txBody>
      </p:sp>
      <p:sp>
        <p:nvSpPr>
          <p:cNvPr id="487" name="Google Shape;487;p64"/>
          <p:cNvSpPr txBox="1"/>
          <p:nvPr>
            <p:ph idx="1" type="body"/>
          </p:nvPr>
        </p:nvSpPr>
        <p:spPr>
          <a:xfrm>
            <a:off x="677325" y="1751450"/>
            <a:ext cx="10854300" cy="4758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2200">
                <a:solidFill>
                  <a:srgbClr val="FF9900"/>
                </a:solidFill>
              </a:rPr>
              <a:t>6. Pneumonia</a:t>
            </a:r>
            <a:endParaRPr sz="2200">
              <a:solidFill>
                <a:srgbClr val="FF9900"/>
              </a:solidFill>
            </a:endParaRPr>
          </a:p>
          <a:p>
            <a:pPr indent="-259080" lvl="0" marL="259080" rtl="0" algn="just">
              <a:lnSpc>
                <a:spcPct val="150000"/>
              </a:lnSpc>
              <a:spcBef>
                <a:spcPts val="800"/>
              </a:spcBef>
              <a:spcAft>
                <a:spcPts val="0"/>
              </a:spcAft>
              <a:buNone/>
            </a:pPr>
            <a:r>
              <a:rPr lang="en-IN" sz="2200">
                <a:solidFill>
                  <a:schemeClr val="lt2"/>
                </a:solidFill>
              </a:rPr>
              <a:t>It is an infection that causes inflammation in one or both the lungs.</a:t>
            </a:r>
            <a:endParaRPr sz="2200">
              <a:solidFill>
                <a:schemeClr val="lt2"/>
              </a:solidFill>
            </a:endParaRPr>
          </a:p>
          <a:p>
            <a:pPr indent="-259080" lvl="0" marL="259080" rtl="0" algn="just">
              <a:lnSpc>
                <a:spcPct val="150000"/>
              </a:lnSpc>
              <a:spcBef>
                <a:spcPts val="800"/>
              </a:spcBef>
              <a:spcAft>
                <a:spcPts val="0"/>
              </a:spcAft>
              <a:buClr>
                <a:schemeClr val="dk1"/>
              </a:buClr>
              <a:buSzPts val="1100"/>
              <a:buFont typeface="Arial"/>
              <a:buNone/>
            </a:pPr>
            <a:r>
              <a:rPr lang="en-IN" sz="2200">
                <a:solidFill>
                  <a:schemeClr val="lt2"/>
                </a:solidFill>
              </a:rPr>
              <a:t>Symptoms: </a:t>
            </a:r>
            <a:endParaRPr sz="2200">
              <a:solidFill>
                <a:schemeClr val="lt2"/>
              </a:solidFill>
            </a:endParaRPr>
          </a:p>
          <a:p>
            <a:pPr indent="-368300" lvl="0" marL="716280" rtl="0" algn="just">
              <a:lnSpc>
                <a:spcPct val="150000"/>
              </a:lnSpc>
              <a:spcBef>
                <a:spcPts val="800"/>
              </a:spcBef>
              <a:spcAft>
                <a:spcPts val="0"/>
              </a:spcAft>
              <a:buClr>
                <a:schemeClr val="lt2"/>
              </a:buClr>
              <a:buSzPts val="2200"/>
              <a:buFont typeface="Trebuchet MS"/>
              <a:buChar char="●"/>
            </a:pPr>
            <a:r>
              <a:rPr lang="en-IN" sz="2200">
                <a:solidFill>
                  <a:schemeClr val="lt2"/>
                </a:solidFill>
              </a:rPr>
              <a:t>Cough producing phlegm or blood</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Fever</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Shortness of breath or difficulty in breathing</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Chills or shaking</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Sweating</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Chest or muscle pain</a:t>
            </a:r>
            <a:endParaRPr sz="22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type="title"/>
          </p:nvPr>
        </p:nvSpPr>
        <p:spPr>
          <a:xfrm>
            <a:off x="677322" y="251475"/>
            <a:ext cx="110511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p>
        </p:txBody>
      </p:sp>
      <p:sp>
        <p:nvSpPr>
          <p:cNvPr id="493" name="Google Shape;493;p65"/>
          <p:cNvSpPr txBox="1"/>
          <p:nvPr>
            <p:ph idx="1" type="body"/>
          </p:nvPr>
        </p:nvSpPr>
        <p:spPr>
          <a:xfrm>
            <a:off x="677325" y="1572375"/>
            <a:ext cx="11176500" cy="50988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lang="en-IN" sz="2200">
                <a:solidFill>
                  <a:srgbClr val="FF9900"/>
                </a:solidFill>
              </a:rPr>
              <a:t>7. Pneumothorax</a:t>
            </a:r>
            <a:endParaRPr sz="2200">
              <a:solidFill>
                <a:srgbClr val="FF9900"/>
              </a:solidFill>
            </a:endParaRPr>
          </a:p>
          <a:p>
            <a:pPr indent="-259080" lvl="0" marL="259080" rtl="0" algn="just">
              <a:lnSpc>
                <a:spcPct val="150000"/>
              </a:lnSpc>
              <a:spcBef>
                <a:spcPts val="800"/>
              </a:spcBef>
              <a:spcAft>
                <a:spcPts val="0"/>
              </a:spcAft>
              <a:buNone/>
            </a:pPr>
            <a:r>
              <a:rPr lang="en-IN" sz="2200">
                <a:solidFill>
                  <a:schemeClr val="lt2"/>
                </a:solidFill>
              </a:rPr>
              <a:t>Air leaks into the space between the lungs and the chest wall causing the lung to collapse. Symptoms:</a:t>
            </a:r>
            <a:endParaRPr sz="2200">
              <a:solidFill>
                <a:schemeClr val="lt2"/>
              </a:solidFill>
            </a:endParaRPr>
          </a:p>
          <a:p>
            <a:pPr indent="-368300" lvl="0" marL="716280" rtl="0" algn="just">
              <a:lnSpc>
                <a:spcPct val="150000"/>
              </a:lnSpc>
              <a:spcBef>
                <a:spcPts val="800"/>
              </a:spcBef>
              <a:spcAft>
                <a:spcPts val="0"/>
              </a:spcAft>
              <a:buClr>
                <a:schemeClr val="lt2"/>
              </a:buClr>
              <a:buSzPts val="2200"/>
              <a:buFont typeface="Trebuchet MS"/>
              <a:buChar char="●"/>
            </a:pPr>
            <a:r>
              <a:rPr lang="en-IN" sz="2200">
                <a:solidFill>
                  <a:schemeClr val="lt2"/>
                </a:solidFill>
              </a:rPr>
              <a:t>Shortness of breath</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Pain in chest</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Fast or shallow breathing</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Chest pressure</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Coughing</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High heart rate</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Low oxygen in the body</a:t>
            </a:r>
            <a:endParaRPr sz="22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6"/>
          <p:cNvSpPr txBox="1"/>
          <p:nvPr>
            <p:ph type="title"/>
          </p:nvPr>
        </p:nvSpPr>
        <p:spPr>
          <a:xfrm>
            <a:off x="668998" y="537975"/>
            <a:ext cx="108540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p>
        </p:txBody>
      </p:sp>
      <p:sp>
        <p:nvSpPr>
          <p:cNvPr id="499" name="Google Shape;499;p66"/>
          <p:cNvSpPr txBox="1"/>
          <p:nvPr>
            <p:ph idx="1" type="body"/>
          </p:nvPr>
        </p:nvSpPr>
        <p:spPr>
          <a:xfrm>
            <a:off x="677325" y="1841050"/>
            <a:ext cx="11086800" cy="46632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2200">
                <a:solidFill>
                  <a:srgbClr val="FF9900"/>
                </a:solidFill>
              </a:rPr>
              <a:t>8. Emphysema</a:t>
            </a:r>
            <a:endParaRPr sz="2200">
              <a:solidFill>
                <a:srgbClr val="FF9900"/>
              </a:solidFill>
            </a:endParaRPr>
          </a:p>
          <a:p>
            <a:pPr indent="-259080" lvl="0" marL="259080" rtl="0" algn="just">
              <a:lnSpc>
                <a:spcPct val="150000"/>
              </a:lnSpc>
              <a:spcBef>
                <a:spcPts val="800"/>
              </a:spcBef>
              <a:spcAft>
                <a:spcPts val="0"/>
              </a:spcAft>
              <a:buNone/>
            </a:pPr>
            <a:r>
              <a:rPr lang="en-IN" sz="2200">
                <a:solidFill>
                  <a:schemeClr val="lt2"/>
                </a:solidFill>
              </a:rPr>
              <a:t>It is a type of a chronic obstructive pulmonary disease that damages the alveoli (air sacs) in the lungs. </a:t>
            </a:r>
            <a:endParaRPr sz="2200">
              <a:solidFill>
                <a:schemeClr val="lt2"/>
              </a:solidFill>
            </a:endParaRPr>
          </a:p>
          <a:p>
            <a:pPr indent="-259080" lvl="0" marL="259080" rtl="0" algn="just">
              <a:lnSpc>
                <a:spcPct val="150000"/>
              </a:lnSpc>
              <a:spcBef>
                <a:spcPts val="800"/>
              </a:spcBef>
              <a:spcAft>
                <a:spcPts val="0"/>
              </a:spcAft>
              <a:buClr>
                <a:schemeClr val="dk1"/>
              </a:buClr>
              <a:buSzPts val="1100"/>
              <a:buFont typeface="Arial"/>
              <a:buNone/>
            </a:pPr>
            <a:r>
              <a:rPr lang="en-IN" sz="2200">
                <a:solidFill>
                  <a:schemeClr val="lt2"/>
                </a:solidFill>
              </a:rPr>
              <a:t>Symptoms:</a:t>
            </a:r>
            <a:endParaRPr sz="2200">
              <a:solidFill>
                <a:schemeClr val="lt2"/>
              </a:solidFill>
            </a:endParaRPr>
          </a:p>
          <a:p>
            <a:pPr indent="-368300" lvl="0" marL="716280" rtl="0" algn="just">
              <a:lnSpc>
                <a:spcPct val="150000"/>
              </a:lnSpc>
              <a:spcBef>
                <a:spcPts val="800"/>
              </a:spcBef>
              <a:spcAft>
                <a:spcPts val="0"/>
              </a:spcAft>
              <a:buClr>
                <a:schemeClr val="lt2"/>
              </a:buClr>
              <a:buSzPts val="2200"/>
              <a:buFont typeface="Trebuchet MS"/>
              <a:buChar char="●"/>
            </a:pPr>
            <a:r>
              <a:rPr lang="en-IN" sz="2200">
                <a:solidFill>
                  <a:schemeClr val="lt2"/>
                </a:solidFill>
              </a:rPr>
              <a:t>Difficult to catch breath</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Chronic cough</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Trouble breathing even for simple exercises like climbing the stairs</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Lips or fingernails turning blue or grey</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Not alert mentally</a:t>
            </a:r>
            <a:endParaRPr sz="22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txBox="1"/>
          <p:nvPr>
            <p:ph type="title"/>
          </p:nvPr>
        </p:nvSpPr>
        <p:spPr>
          <a:xfrm>
            <a:off x="569872" y="448450"/>
            <a:ext cx="113556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p>
        </p:txBody>
      </p:sp>
      <p:sp>
        <p:nvSpPr>
          <p:cNvPr id="505" name="Google Shape;505;p67"/>
          <p:cNvSpPr txBox="1"/>
          <p:nvPr>
            <p:ph idx="1" type="body"/>
          </p:nvPr>
        </p:nvSpPr>
        <p:spPr>
          <a:xfrm>
            <a:off x="677325" y="1926025"/>
            <a:ext cx="11355600" cy="48168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2100">
                <a:solidFill>
                  <a:srgbClr val="FF9900"/>
                </a:solidFill>
              </a:rPr>
              <a:t>9. Consolidation</a:t>
            </a:r>
            <a:endParaRPr sz="2100">
              <a:solidFill>
                <a:srgbClr val="FF9900"/>
              </a:solidFill>
            </a:endParaRPr>
          </a:p>
          <a:p>
            <a:pPr indent="-259080" lvl="0" marL="259080" rtl="0" algn="just">
              <a:lnSpc>
                <a:spcPct val="150000"/>
              </a:lnSpc>
              <a:spcBef>
                <a:spcPts val="800"/>
              </a:spcBef>
              <a:spcAft>
                <a:spcPts val="0"/>
              </a:spcAft>
              <a:buClr>
                <a:schemeClr val="dk1"/>
              </a:buClr>
              <a:buSzPts val="1100"/>
              <a:buFont typeface="Arial"/>
              <a:buNone/>
            </a:pPr>
            <a:r>
              <a:rPr lang="en-IN" sz="2000">
                <a:solidFill>
                  <a:schemeClr val="lt2"/>
                </a:solidFill>
              </a:rPr>
              <a:t>It is a region in lung that is filled with liquid instead of air. It can happen due to infiltrates in the lungs like pus, inhaled water or blood (from a haemorrhage). Its symptoms include:</a:t>
            </a:r>
            <a:endParaRPr sz="2000">
              <a:solidFill>
                <a:schemeClr val="lt2"/>
              </a:solidFill>
            </a:endParaRPr>
          </a:p>
          <a:p>
            <a:pPr indent="-355600" lvl="0" marL="716280" rtl="0" algn="just">
              <a:lnSpc>
                <a:spcPct val="150000"/>
              </a:lnSpc>
              <a:spcBef>
                <a:spcPts val="800"/>
              </a:spcBef>
              <a:spcAft>
                <a:spcPts val="0"/>
              </a:spcAft>
              <a:buClr>
                <a:schemeClr val="lt2"/>
              </a:buClr>
              <a:buSzPts val="2000"/>
              <a:buFont typeface="Trebuchet MS"/>
              <a:buChar char="●"/>
            </a:pPr>
            <a:r>
              <a:rPr lang="en-IN" sz="2000">
                <a:solidFill>
                  <a:schemeClr val="lt2"/>
                </a:solidFill>
              </a:rPr>
              <a:t>Coughing up thick green or bloody sputum</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Dry cough</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Breathing sound is funny or noisy</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Chest pain or pressure </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Rapid breathing</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Fever </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Fatigue</a:t>
            </a:r>
            <a:endParaRPr sz="20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8"/>
          <p:cNvSpPr txBox="1"/>
          <p:nvPr>
            <p:ph type="title"/>
          </p:nvPr>
        </p:nvSpPr>
        <p:spPr>
          <a:xfrm>
            <a:off x="677850" y="412625"/>
            <a:ext cx="108363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p>
        </p:txBody>
      </p:sp>
      <p:sp>
        <p:nvSpPr>
          <p:cNvPr id="511" name="Google Shape;511;p68"/>
          <p:cNvSpPr txBox="1"/>
          <p:nvPr>
            <p:ph idx="1" type="body"/>
          </p:nvPr>
        </p:nvSpPr>
        <p:spPr>
          <a:xfrm>
            <a:off x="516175" y="1733525"/>
            <a:ext cx="11514600" cy="5124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2100">
                <a:solidFill>
                  <a:srgbClr val="FF9900"/>
                </a:solidFill>
              </a:rPr>
              <a:t>10. Edema</a:t>
            </a:r>
            <a:endParaRPr sz="2100">
              <a:solidFill>
                <a:srgbClr val="FF9900"/>
              </a:solidFill>
            </a:endParaRPr>
          </a:p>
          <a:p>
            <a:pPr indent="-259080" lvl="0" marL="259080" rtl="0" algn="just">
              <a:lnSpc>
                <a:spcPct val="150000"/>
              </a:lnSpc>
              <a:spcBef>
                <a:spcPts val="800"/>
              </a:spcBef>
              <a:spcAft>
                <a:spcPts val="0"/>
              </a:spcAft>
              <a:buNone/>
            </a:pPr>
            <a:r>
              <a:rPr lang="en-IN" sz="2000">
                <a:solidFill>
                  <a:schemeClr val="lt2"/>
                </a:solidFill>
              </a:rPr>
              <a:t>It is a condition caused due to excess fluid in the lungs that collects itself in the alveoli of the lungs making it difficult to breath. </a:t>
            </a:r>
            <a:endParaRPr sz="2000">
              <a:solidFill>
                <a:schemeClr val="lt2"/>
              </a:solidFill>
            </a:endParaRPr>
          </a:p>
          <a:p>
            <a:pPr indent="-259080" lvl="0" marL="259080" rtl="0" algn="just">
              <a:lnSpc>
                <a:spcPct val="150000"/>
              </a:lnSpc>
              <a:spcBef>
                <a:spcPts val="800"/>
              </a:spcBef>
              <a:spcAft>
                <a:spcPts val="0"/>
              </a:spcAft>
              <a:buClr>
                <a:schemeClr val="dk1"/>
              </a:buClr>
              <a:buSzPts val="1100"/>
              <a:buFont typeface="Arial"/>
              <a:buNone/>
            </a:pPr>
            <a:r>
              <a:rPr lang="en-IN" sz="2000">
                <a:solidFill>
                  <a:schemeClr val="lt2"/>
                </a:solidFill>
              </a:rPr>
              <a:t>Syptoms:</a:t>
            </a:r>
            <a:endParaRPr sz="2000">
              <a:solidFill>
                <a:schemeClr val="lt2"/>
              </a:solidFill>
            </a:endParaRPr>
          </a:p>
          <a:p>
            <a:pPr indent="-355600" lvl="0" marL="716280" rtl="0" algn="just">
              <a:lnSpc>
                <a:spcPct val="150000"/>
              </a:lnSpc>
              <a:spcBef>
                <a:spcPts val="800"/>
              </a:spcBef>
              <a:spcAft>
                <a:spcPts val="0"/>
              </a:spcAft>
              <a:buClr>
                <a:schemeClr val="lt2"/>
              </a:buClr>
              <a:buSzPts val="2000"/>
              <a:buFont typeface="Trebuchet MS"/>
              <a:buChar char="●"/>
            </a:pPr>
            <a:r>
              <a:rPr lang="en-IN" sz="2000">
                <a:solidFill>
                  <a:schemeClr val="lt2"/>
                </a:solidFill>
              </a:rPr>
              <a:t>Extreme shortness of breath</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Suffocation (especially when lying down)</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Wheezing</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Anxiety, restlessness</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Blue-tinged lips</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Cough producing frothy sputum</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Palpitations</a:t>
            </a:r>
            <a:endParaRPr sz="20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9"/>
          <p:cNvSpPr txBox="1"/>
          <p:nvPr>
            <p:ph type="title"/>
          </p:nvPr>
        </p:nvSpPr>
        <p:spPr>
          <a:xfrm>
            <a:off x="516747" y="341000"/>
            <a:ext cx="111585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p>
        </p:txBody>
      </p:sp>
      <p:sp>
        <p:nvSpPr>
          <p:cNvPr id="517" name="Google Shape;517;p69"/>
          <p:cNvSpPr txBox="1"/>
          <p:nvPr>
            <p:ph idx="1" type="body"/>
          </p:nvPr>
        </p:nvSpPr>
        <p:spPr>
          <a:xfrm>
            <a:off x="677325" y="1872300"/>
            <a:ext cx="11158500" cy="47631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2100">
                <a:solidFill>
                  <a:srgbClr val="FF9900"/>
                </a:solidFill>
              </a:rPr>
              <a:t>11. Fibrosis</a:t>
            </a:r>
            <a:endParaRPr sz="2100">
              <a:solidFill>
                <a:srgbClr val="FF9900"/>
              </a:solidFill>
            </a:endParaRPr>
          </a:p>
          <a:p>
            <a:pPr indent="-259080" lvl="0" marL="259080" rtl="0" algn="just">
              <a:lnSpc>
                <a:spcPct val="150000"/>
              </a:lnSpc>
              <a:spcBef>
                <a:spcPts val="800"/>
              </a:spcBef>
              <a:spcAft>
                <a:spcPts val="0"/>
              </a:spcAft>
              <a:buNone/>
            </a:pPr>
            <a:r>
              <a:rPr lang="en-IN" sz="2000">
                <a:solidFill>
                  <a:schemeClr val="lt2"/>
                </a:solidFill>
              </a:rPr>
              <a:t>The lung tissue becomes damaged and scarred which makes the tissue stiff and the lungs cannot work properly. </a:t>
            </a:r>
            <a:endParaRPr sz="2000">
              <a:solidFill>
                <a:schemeClr val="lt2"/>
              </a:solidFill>
            </a:endParaRPr>
          </a:p>
          <a:p>
            <a:pPr indent="-259080" lvl="0" marL="259080" rtl="0" algn="just">
              <a:lnSpc>
                <a:spcPct val="150000"/>
              </a:lnSpc>
              <a:spcBef>
                <a:spcPts val="800"/>
              </a:spcBef>
              <a:spcAft>
                <a:spcPts val="0"/>
              </a:spcAft>
              <a:buClr>
                <a:schemeClr val="dk1"/>
              </a:buClr>
              <a:buSzPts val="1100"/>
              <a:buFont typeface="Arial"/>
              <a:buNone/>
            </a:pPr>
            <a:r>
              <a:rPr lang="en-IN" sz="2000">
                <a:solidFill>
                  <a:schemeClr val="lt2"/>
                </a:solidFill>
              </a:rPr>
              <a:t>Symptoms:</a:t>
            </a:r>
            <a:endParaRPr sz="2000">
              <a:solidFill>
                <a:schemeClr val="lt2"/>
              </a:solidFill>
            </a:endParaRPr>
          </a:p>
          <a:p>
            <a:pPr indent="-355600" lvl="0" marL="716280" rtl="0" algn="just">
              <a:lnSpc>
                <a:spcPct val="150000"/>
              </a:lnSpc>
              <a:spcBef>
                <a:spcPts val="800"/>
              </a:spcBef>
              <a:spcAft>
                <a:spcPts val="0"/>
              </a:spcAft>
              <a:buClr>
                <a:schemeClr val="lt2"/>
              </a:buClr>
              <a:buSzPts val="2000"/>
              <a:buFont typeface="Trebuchet MS"/>
              <a:buChar char="●"/>
            </a:pPr>
            <a:r>
              <a:rPr lang="en-IN" sz="2000">
                <a:solidFill>
                  <a:schemeClr val="lt2"/>
                </a:solidFill>
              </a:rPr>
              <a:t>Shortness of breath</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Dry cough</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Fatigue</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Unexplained weight loss</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Aching muscles and joints</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Widening and rounding of the tips of fingers or toes.</a:t>
            </a:r>
            <a:endParaRPr sz="20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0"/>
          <p:cNvSpPr txBox="1"/>
          <p:nvPr>
            <p:ph type="title"/>
          </p:nvPr>
        </p:nvSpPr>
        <p:spPr>
          <a:xfrm>
            <a:off x="534222" y="269400"/>
            <a:ext cx="114270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p>
        </p:txBody>
      </p:sp>
      <p:sp>
        <p:nvSpPr>
          <p:cNvPr id="523" name="Google Shape;523;p70"/>
          <p:cNvSpPr txBox="1"/>
          <p:nvPr>
            <p:ph idx="1" type="body"/>
          </p:nvPr>
        </p:nvSpPr>
        <p:spPr>
          <a:xfrm>
            <a:off x="454050" y="1764850"/>
            <a:ext cx="11283900" cy="48963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2000">
                <a:solidFill>
                  <a:srgbClr val="FF9900"/>
                </a:solidFill>
              </a:rPr>
              <a:t>12. Pleural thickening</a:t>
            </a:r>
            <a:endParaRPr sz="2000">
              <a:solidFill>
                <a:srgbClr val="FF9900"/>
              </a:solidFill>
            </a:endParaRPr>
          </a:p>
          <a:p>
            <a:pPr indent="-259080" lvl="0" marL="259080" rtl="0" algn="just">
              <a:lnSpc>
                <a:spcPct val="150000"/>
              </a:lnSpc>
              <a:spcBef>
                <a:spcPts val="800"/>
              </a:spcBef>
              <a:spcAft>
                <a:spcPts val="0"/>
              </a:spcAft>
              <a:buNone/>
            </a:pPr>
            <a:r>
              <a:rPr lang="en-IN" sz="2000">
                <a:solidFill>
                  <a:schemeClr val="lt2"/>
                </a:solidFill>
              </a:rPr>
              <a:t>Extensive scarring of lungs thickens the pleura (lining of the lungs) </a:t>
            </a:r>
            <a:endParaRPr sz="2000">
              <a:solidFill>
                <a:schemeClr val="lt2"/>
              </a:solidFill>
            </a:endParaRPr>
          </a:p>
          <a:p>
            <a:pPr indent="-259080" lvl="0" marL="259080" rtl="0" algn="just">
              <a:lnSpc>
                <a:spcPct val="150000"/>
              </a:lnSpc>
              <a:spcBef>
                <a:spcPts val="800"/>
              </a:spcBef>
              <a:spcAft>
                <a:spcPts val="0"/>
              </a:spcAft>
              <a:buClr>
                <a:schemeClr val="dk1"/>
              </a:buClr>
              <a:buSzPts val="1100"/>
              <a:buFont typeface="Arial"/>
              <a:buNone/>
            </a:pPr>
            <a:r>
              <a:rPr lang="en-IN" sz="2000">
                <a:solidFill>
                  <a:schemeClr val="lt2"/>
                </a:solidFill>
              </a:rPr>
              <a:t>Symptoms:</a:t>
            </a:r>
            <a:endParaRPr sz="2000">
              <a:solidFill>
                <a:schemeClr val="lt2"/>
              </a:solidFill>
            </a:endParaRPr>
          </a:p>
          <a:p>
            <a:pPr indent="-355600" lvl="0" marL="716280" rtl="0" algn="just">
              <a:lnSpc>
                <a:spcPct val="150000"/>
              </a:lnSpc>
              <a:spcBef>
                <a:spcPts val="800"/>
              </a:spcBef>
              <a:spcAft>
                <a:spcPts val="0"/>
              </a:spcAft>
              <a:buClr>
                <a:schemeClr val="lt2"/>
              </a:buClr>
              <a:buSzPts val="2000"/>
              <a:buFont typeface="Trebuchet MS"/>
              <a:buChar char="●"/>
            </a:pPr>
            <a:r>
              <a:rPr lang="en-IN" sz="2000">
                <a:solidFill>
                  <a:schemeClr val="lt2"/>
                </a:solidFill>
              </a:rPr>
              <a:t>Breathlessness</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Difficulty in breathing</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Shortness of breath</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Chest pain while breathing</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Pain with coughing</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Dull chronic chest pain</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Reduced pulmonary function</a:t>
            </a:r>
            <a:endParaRPr sz="20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3"/>
          <p:cNvSpPr txBox="1"/>
          <p:nvPr>
            <p:ph type="title"/>
          </p:nvPr>
        </p:nvSpPr>
        <p:spPr>
          <a:xfrm>
            <a:off x="214875" y="2552875"/>
            <a:ext cx="9669300" cy="2120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lang="en-IN" sz="4800">
                <a:solidFill>
                  <a:srgbClr val="8CB3E3"/>
                </a:solidFill>
              </a:rPr>
              <a:t> DETECTION OF THORACIC DISEASES USING DEEP LEARNING</a:t>
            </a:r>
            <a:endParaRPr sz="4800">
              <a:solidFill>
                <a:srgbClr val="8CB3E3"/>
              </a:solidFill>
            </a:endParaRPr>
          </a:p>
        </p:txBody>
      </p:sp>
      <p:sp>
        <p:nvSpPr>
          <p:cNvPr id="419" name="Google Shape;419;p53"/>
          <p:cNvSpPr txBox="1"/>
          <p:nvPr/>
        </p:nvSpPr>
        <p:spPr>
          <a:xfrm>
            <a:off x="2201925" y="1204775"/>
            <a:ext cx="5695200" cy="81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IN" sz="7200" u="none" cap="none" strike="noStrike">
                <a:solidFill>
                  <a:srgbClr val="FF9900"/>
                </a:solidFill>
                <a:latin typeface="Trebuchet MS"/>
                <a:ea typeface="Trebuchet MS"/>
                <a:cs typeface="Trebuchet MS"/>
                <a:sym typeface="Trebuchet MS"/>
              </a:rPr>
              <a:t>TITLE</a:t>
            </a:r>
            <a:endParaRPr b="0" i="0" sz="7200" u="none" cap="none" strike="noStrike">
              <a:solidFill>
                <a:srgbClr val="FF990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1"/>
          <p:cNvSpPr txBox="1"/>
          <p:nvPr>
            <p:ph type="title"/>
          </p:nvPr>
        </p:nvSpPr>
        <p:spPr>
          <a:xfrm>
            <a:off x="677322" y="430550"/>
            <a:ext cx="110331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p>
        </p:txBody>
      </p:sp>
      <p:sp>
        <p:nvSpPr>
          <p:cNvPr id="529" name="Google Shape;529;p71"/>
          <p:cNvSpPr txBox="1"/>
          <p:nvPr>
            <p:ph idx="1" type="body"/>
          </p:nvPr>
        </p:nvSpPr>
        <p:spPr>
          <a:xfrm>
            <a:off x="677325" y="1915950"/>
            <a:ext cx="11230200" cy="43692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2000">
                <a:solidFill>
                  <a:srgbClr val="FF9900"/>
                </a:solidFill>
              </a:rPr>
              <a:t>13. Hernia</a:t>
            </a:r>
            <a:endParaRPr sz="2000">
              <a:solidFill>
                <a:srgbClr val="FF9900"/>
              </a:solidFill>
            </a:endParaRPr>
          </a:p>
          <a:p>
            <a:pPr indent="-259080" lvl="0" marL="259080" rtl="0" algn="just">
              <a:lnSpc>
                <a:spcPct val="150000"/>
              </a:lnSpc>
              <a:spcBef>
                <a:spcPts val="800"/>
              </a:spcBef>
              <a:spcAft>
                <a:spcPts val="0"/>
              </a:spcAft>
              <a:buNone/>
            </a:pPr>
            <a:r>
              <a:rPr lang="en-IN" sz="2000">
                <a:solidFill>
                  <a:schemeClr val="lt2"/>
                </a:solidFill>
              </a:rPr>
              <a:t>It refers to a part of lung pushing through a tear, bulging through a weak spot in the chest wall, neck, passageway or diaphragm. </a:t>
            </a:r>
            <a:endParaRPr sz="2000">
              <a:solidFill>
                <a:schemeClr val="lt2"/>
              </a:solidFill>
            </a:endParaRPr>
          </a:p>
          <a:p>
            <a:pPr indent="-259080" lvl="0" marL="259080" rtl="0" algn="just">
              <a:lnSpc>
                <a:spcPct val="150000"/>
              </a:lnSpc>
              <a:spcBef>
                <a:spcPts val="800"/>
              </a:spcBef>
              <a:spcAft>
                <a:spcPts val="0"/>
              </a:spcAft>
              <a:buClr>
                <a:schemeClr val="dk1"/>
              </a:buClr>
              <a:buSzPts val="1100"/>
              <a:buFont typeface="Arial"/>
              <a:buNone/>
            </a:pPr>
            <a:r>
              <a:rPr lang="en-IN" sz="2000">
                <a:solidFill>
                  <a:schemeClr val="lt2"/>
                </a:solidFill>
              </a:rPr>
              <a:t>Symptoms:</a:t>
            </a:r>
            <a:endParaRPr sz="2000">
              <a:solidFill>
                <a:schemeClr val="lt2"/>
              </a:solidFill>
            </a:endParaRPr>
          </a:p>
          <a:p>
            <a:pPr indent="-355600" lvl="0" marL="716280" rtl="0" algn="just">
              <a:lnSpc>
                <a:spcPct val="150000"/>
              </a:lnSpc>
              <a:spcBef>
                <a:spcPts val="800"/>
              </a:spcBef>
              <a:spcAft>
                <a:spcPts val="0"/>
              </a:spcAft>
              <a:buClr>
                <a:schemeClr val="lt2"/>
              </a:buClr>
              <a:buSzPts val="2000"/>
              <a:buFont typeface="Trebuchet MS"/>
              <a:buChar char="●"/>
            </a:pPr>
            <a:r>
              <a:rPr lang="en-IN" sz="2000">
                <a:solidFill>
                  <a:schemeClr val="lt2"/>
                </a:solidFill>
              </a:rPr>
              <a:t>Sharp pain when inhaling, coughing or sneezing</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Difficulty in breathing</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General soreness in a particular area of the chest</a:t>
            </a:r>
            <a:endParaRPr sz="2000">
              <a:solidFill>
                <a:schemeClr val="lt2"/>
              </a:solidFill>
            </a:endParaRPr>
          </a:p>
          <a:p>
            <a:pPr indent="-355600" lvl="0" marL="716280" rtl="0" algn="just">
              <a:lnSpc>
                <a:spcPct val="150000"/>
              </a:lnSpc>
              <a:spcBef>
                <a:spcPts val="0"/>
              </a:spcBef>
              <a:spcAft>
                <a:spcPts val="0"/>
              </a:spcAft>
              <a:buClr>
                <a:schemeClr val="lt2"/>
              </a:buClr>
              <a:buSzPts val="2000"/>
              <a:buFont typeface="Trebuchet MS"/>
              <a:buChar char="●"/>
            </a:pPr>
            <a:r>
              <a:rPr lang="en-IN" sz="2000">
                <a:solidFill>
                  <a:schemeClr val="lt2"/>
                </a:solidFill>
              </a:rPr>
              <a:t>Fever</a:t>
            </a:r>
            <a:endParaRPr sz="2000">
              <a:solidFill>
                <a:schemeClr val="lt2"/>
              </a:solidFill>
            </a:endParaRPr>
          </a:p>
          <a:p>
            <a:pPr indent="0" lvl="0" marL="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2"/>
          <p:cNvSpPr txBox="1"/>
          <p:nvPr>
            <p:ph type="title"/>
          </p:nvPr>
        </p:nvSpPr>
        <p:spPr>
          <a:xfrm>
            <a:off x="605700" y="412625"/>
            <a:ext cx="8596800" cy="715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IN" sz="4800">
                <a:solidFill>
                  <a:srgbClr val="8CB3E3"/>
                </a:solidFill>
              </a:rPr>
              <a:t>LITERATURE SURVEY</a:t>
            </a:r>
            <a:endParaRPr sz="4800">
              <a:solidFill>
                <a:srgbClr val="8CB3E3"/>
              </a:solidFill>
            </a:endParaRPr>
          </a:p>
        </p:txBody>
      </p:sp>
      <p:graphicFrame>
        <p:nvGraphicFramePr>
          <p:cNvPr id="535" name="Google Shape;535;p72"/>
          <p:cNvGraphicFramePr/>
          <p:nvPr/>
        </p:nvGraphicFramePr>
        <p:xfrm>
          <a:off x="477438" y="1194125"/>
          <a:ext cx="3000000" cy="3000000"/>
        </p:xfrm>
        <a:graphic>
          <a:graphicData uri="http://schemas.openxmlformats.org/drawingml/2006/table">
            <a:tbl>
              <a:tblPr>
                <a:noFill/>
                <a:tableStyleId>{CC208C40-0803-4B69-AFA8-AE1486502947}</a:tableStyleId>
              </a:tblPr>
              <a:tblGrid>
                <a:gridCol w="2554150"/>
                <a:gridCol w="2348075"/>
                <a:gridCol w="5163550"/>
              </a:tblGrid>
              <a:tr h="1234125">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NAME OF RESEARCH PAPER</a:t>
                      </a:r>
                      <a:endParaRPr sz="2400" u="none" cap="none" strike="noStrike">
                        <a:solidFill>
                          <a:schemeClr val="accent6"/>
                        </a:solidFill>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AUTHOR NAME AND DATE</a:t>
                      </a:r>
                      <a:endParaRPr sz="2400" u="none" cap="none" strike="noStrike">
                        <a:solidFill>
                          <a:schemeClr val="accent6"/>
                        </a:solidFill>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WORK</a:t>
                      </a:r>
                      <a:endParaRPr sz="2400" u="none" cap="none" strike="noStrike">
                        <a:solidFill>
                          <a:schemeClr val="accent6"/>
                        </a:solidFill>
                      </a:endParaRPr>
                    </a:p>
                  </a:txBody>
                  <a:tcPr marT="91425" marB="91425" marR="91425" marL="91425"/>
                </a:tc>
              </a:tr>
              <a:tr h="4172750">
                <a:tc>
                  <a:txBody>
                    <a:bodyPr/>
                    <a:lstStyle/>
                    <a:p>
                      <a:pPr indent="0" lvl="0" marL="0" marR="0" rtl="0" algn="just">
                        <a:lnSpc>
                          <a:spcPct val="110000"/>
                        </a:lnSpc>
                        <a:spcBef>
                          <a:spcPts val="0"/>
                        </a:spcBef>
                        <a:spcAft>
                          <a:spcPts val="0"/>
                        </a:spcAft>
                        <a:buClr>
                          <a:srgbClr val="000000"/>
                        </a:buClr>
                        <a:buSzPts val="1800"/>
                        <a:buFont typeface="Arial"/>
                        <a:buNone/>
                      </a:pPr>
                      <a:r>
                        <a:rPr lang="en-IN" sz="1800" u="none" cap="none" strike="noStrike">
                          <a:solidFill>
                            <a:srgbClr val="D9D9D9"/>
                          </a:solidFill>
                        </a:rPr>
                        <a:t>CheXNet: Radiologist-Level Pneumonia Detection on Chest X-Rays with Deep Learning</a:t>
                      </a:r>
                      <a:endParaRPr sz="1800" u="none" cap="none" strike="noStrike">
                        <a:solidFill>
                          <a:srgbClr val="D9D9D9"/>
                        </a:solidFill>
                      </a:endParaRPr>
                    </a:p>
                    <a:p>
                      <a:pPr indent="0" lvl="0" marL="0" marR="0" rtl="0" algn="just">
                        <a:lnSpc>
                          <a:spcPct val="100000"/>
                        </a:lnSpc>
                        <a:spcBef>
                          <a:spcPts val="800"/>
                        </a:spcBef>
                        <a:spcAft>
                          <a:spcPts val="0"/>
                        </a:spcAft>
                        <a:buClr>
                          <a:srgbClr val="000000"/>
                        </a:buClr>
                        <a:buSzPts val="1800"/>
                        <a:buFont typeface="Arial"/>
                        <a:buNone/>
                      </a:pPr>
                      <a:r>
                        <a:t/>
                      </a:r>
                      <a:endParaRPr sz="1800" u="none" cap="none" strike="noStrike">
                        <a:solidFill>
                          <a:srgbClr val="D9D9D9"/>
                        </a:solidFill>
                      </a:endParaRPr>
                    </a:p>
                  </a:txBody>
                  <a:tcPr marT="91425" marB="91425" marR="91425" marL="91425"/>
                </a:tc>
                <a:tc>
                  <a:txBody>
                    <a:bodyPr/>
                    <a:lstStyle/>
                    <a:p>
                      <a:pPr indent="0" lvl="0" marL="0" marR="0" rtl="0" algn="just">
                        <a:lnSpc>
                          <a:spcPct val="115000"/>
                        </a:lnSpc>
                        <a:spcBef>
                          <a:spcPts val="0"/>
                        </a:spcBef>
                        <a:spcAft>
                          <a:spcPts val="0"/>
                        </a:spcAft>
                        <a:buClr>
                          <a:srgbClr val="000000"/>
                        </a:buClr>
                        <a:buSzPts val="1800"/>
                        <a:buFont typeface="Arial"/>
                        <a:buNone/>
                      </a:pPr>
                      <a:r>
                        <a:rPr lang="en-IN" sz="1800" u="none" cap="none" strike="noStrike">
                          <a:solidFill>
                            <a:srgbClr val="D9D9D9"/>
                          </a:solidFill>
                        </a:rPr>
                        <a:t>Pranav Rajpurkar* et. al. - 25 Dec 2017</a:t>
                      </a:r>
                      <a:endParaRPr sz="1800" u="none" cap="none" strike="noStrike">
                        <a:solidFill>
                          <a:srgbClr val="D9D9D9"/>
                        </a:solidFill>
                      </a:endParaRPr>
                    </a:p>
                    <a:p>
                      <a:pPr indent="0" lvl="0" marL="0" marR="0" rtl="0" algn="just">
                        <a:lnSpc>
                          <a:spcPct val="100000"/>
                        </a:lnSpc>
                        <a:spcBef>
                          <a:spcPts val="800"/>
                        </a:spcBef>
                        <a:spcAft>
                          <a:spcPts val="0"/>
                        </a:spcAft>
                        <a:buClr>
                          <a:srgbClr val="000000"/>
                        </a:buClr>
                        <a:buSzPts val="1800"/>
                        <a:buFont typeface="Arial"/>
                        <a:buNone/>
                      </a:pPr>
                      <a:r>
                        <a:t/>
                      </a:r>
                      <a:endParaRPr sz="1800" u="none" cap="none" strike="noStrike">
                        <a:solidFill>
                          <a:srgbClr val="D9D9D9"/>
                        </a:solidFill>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D9D9D9"/>
                          </a:solidFill>
                        </a:rPr>
                        <a:t>Development of a deep learning algorithm called CheXNet, a 121 layer convolutional neural network trained on Chest Xray14, currently the largest publicly available dataset.</a:t>
                      </a:r>
                      <a:endParaRPr sz="1800" u="none" cap="none" strike="noStrike">
                        <a:solidFill>
                          <a:srgbClr val="D9D9D9"/>
                        </a:solidFill>
                      </a:endParaRPr>
                    </a:p>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D9D9D9"/>
                          </a:solidFill>
                        </a:rPr>
                        <a:t>The model CheXNet inputs a chest X-Ray image and outputs the probability of pneumonia along with a heatmap localizing the areas of the image most indicative of pneumonia.</a:t>
                      </a:r>
                      <a:endParaRPr sz="1800" u="none" cap="none" strike="noStrike">
                        <a:solidFill>
                          <a:srgbClr val="D9D9D9"/>
                        </a:solidFill>
                      </a:endParaRPr>
                    </a:p>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D9D9D9"/>
                          </a:solidFill>
                        </a:rPr>
                        <a:t>Simple modifications to CheXNet were made to detect all 14 diseases in Chest Xray14, it was found that CheXNet outperforms results on all 14 diseases.</a:t>
                      </a:r>
                      <a:endParaRPr sz="1800" u="none" cap="none" strike="noStrike">
                        <a:solidFill>
                          <a:srgbClr val="D9D9D9"/>
                        </a:solidFill>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aphicFrame>
        <p:nvGraphicFramePr>
          <p:cNvPr id="540" name="Google Shape;540;p73"/>
          <p:cNvGraphicFramePr/>
          <p:nvPr/>
        </p:nvGraphicFramePr>
        <p:xfrm>
          <a:off x="522750" y="373700"/>
          <a:ext cx="3000000" cy="3000000"/>
        </p:xfrm>
        <a:graphic>
          <a:graphicData uri="http://schemas.openxmlformats.org/drawingml/2006/table">
            <a:tbl>
              <a:tblPr>
                <a:noFill/>
                <a:tableStyleId>{CC208C40-0803-4B69-AFA8-AE1486502947}</a:tableStyleId>
              </a:tblPr>
              <a:tblGrid>
                <a:gridCol w="3141175"/>
                <a:gridCol w="3141175"/>
                <a:gridCol w="3141175"/>
              </a:tblGrid>
              <a:tr h="925500">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NAME OF RESEARCH PAPER</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AUTHOR NAME AND DATE</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WORK</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r>
              <a:tr h="2740300">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EFEFEF"/>
                          </a:solidFill>
                        </a:rPr>
                        <a:t>ChestX-ray8: Hospital-scale Chest X-ray Database and Benchmarks on Weakly-Supervised Classification and Localization of Common Thorax Diseases</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EFEFEF"/>
                          </a:solidFill>
                        </a:rPr>
                        <a:t>Xiaosong Wang et. al. </a:t>
                      </a:r>
                      <a:endParaRPr sz="1800" u="none" cap="none" strike="noStrike">
                        <a:solidFill>
                          <a:srgbClr val="EFEFEF"/>
                        </a:solidFill>
                      </a:endParaRPr>
                    </a:p>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EFEFEF"/>
                          </a:solidFill>
                        </a:rPr>
                        <a:t>- 14 Dec 2017</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EFEFEF"/>
                          </a:solidFill>
                        </a:rPr>
                        <a:t>This paper presents the chest X - Ray dataset, which comprises of 108,948 frontal X - Ray images. Importantly it demonstrates the detection and localization of the commonly occurring thorax diseases.</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60875">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Boosted Cascaded Convnets for Multilabel Classification of Thoracic Diseases in</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Chest Radiographs</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Pulkit Kumar et. al.</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 - 23 Nov 2017</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The authors experimented with a set of deep learning models and presented a cascaded deep neural network that can diagnose all 14 pathologies better its baseline and other models..</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aphicFrame>
        <p:nvGraphicFramePr>
          <p:cNvPr id="545" name="Google Shape;545;p74"/>
          <p:cNvGraphicFramePr/>
          <p:nvPr/>
        </p:nvGraphicFramePr>
        <p:xfrm>
          <a:off x="486950" y="230450"/>
          <a:ext cx="3000000" cy="3000000"/>
        </p:xfrm>
        <a:graphic>
          <a:graphicData uri="http://schemas.openxmlformats.org/drawingml/2006/table">
            <a:tbl>
              <a:tblPr>
                <a:noFill/>
                <a:tableStyleId>{CC208C40-0803-4B69-AFA8-AE1486502947}</a:tableStyleId>
              </a:tblPr>
              <a:tblGrid>
                <a:gridCol w="3284425"/>
                <a:gridCol w="3141175"/>
                <a:gridCol w="3033775"/>
              </a:tblGrid>
              <a:tr h="688450">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NAME OF RESEARCH PAPER</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AUTHOR NAME AND DATE</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WORK</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r>
              <a:tr h="2215650">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TieNet: Text-Image Embedding Network for Common Thorax Diseases Classification and Reporting in Chest X-Rays</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Xiaosong Wang et. al.</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- 12 Jan 2018</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This paper proposed a novel Text Image Embedding Network (TieNet) for extracting the distinctive image and text representations. TieNet is used to classify the chest X - Rays by using both image features and text embeddings extracted from associated reports.</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215650">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Diagnose like a Radiologist: Attention Guided Convolutional Neural Network for Thorax Disease Classification</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Qingji Guan et. al. </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- 30 Jan 2018</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A 3 branch guided CNN (AG - CNN), is proposed which learns from disease - specific regions to avoid noise and improve alignment. It combines the global and the local information.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aphicFrame>
        <p:nvGraphicFramePr>
          <p:cNvPr id="550" name="Google Shape;550;p75"/>
          <p:cNvGraphicFramePr/>
          <p:nvPr/>
        </p:nvGraphicFramePr>
        <p:xfrm>
          <a:off x="522750" y="179838"/>
          <a:ext cx="3000000" cy="3000000"/>
        </p:xfrm>
        <a:graphic>
          <a:graphicData uri="http://schemas.openxmlformats.org/drawingml/2006/table">
            <a:tbl>
              <a:tblPr>
                <a:noFill/>
                <a:tableStyleId>{CC208C40-0803-4B69-AFA8-AE1486502947}</a:tableStyleId>
              </a:tblPr>
              <a:tblGrid>
                <a:gridCol w="2875125"/>
                <a:gridCol w="2559850"/>
                <a:gridCol w="4540375"/>
              </a:tblGrid>
              <a:tr h="1241425">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NAME OF RESEARCH PAPER</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AUTHOR NAME AND DATE</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WORK</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r>
              <a:tr h="2570275">
                <a:tc>
                  <a:txBody>
                    <a:bodyPr/>
                    <a:lstStyle/>
                    <a:p>
                      <a:pPr indent="0" lvl="0" marL="0" marR="0" rtl="0" algn="l">
                        <a:lnSpc>
                          <a:spcPct val="100000"/>
                        </a:lnSpc>
                        <a:spcBef>
                          <a:spcPts val="0"/>
                        </a:spcBef>
                        <a:spcAft>
                          <a:spcPts val="0"/>
                        </a:spcAft>
                        <a:buClr>
                          <a:schemeClr val="dk1"/>
                        </a:buClr>
                        <a:buSzPts val="1100"/>
                        <a:buFont typeface="Arial"/>
                        <a:buNone/>
                      </a:pPr>
                      <a:r>
                        <a:rPr lang="en-IN" sz="1800" u="none" cap="none" strike="noStrike">
                          <a:solidFill>
                            <a:srgbClr val="EFEFEF"/>
                          </a:solidFill>
                        </a:rPr>
                        <a:t>A novel approach for multi-label Chest X-Ray classification of common Thorax Diseases</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IN" sz="1800" u="none" cap="none" strike="noStrike">
                          <a:solidFill>
                            <a:srgbClr val="EFEFEF"/>
                          </a:solidFill>
                        </a:rPr>
                        <a:t>Imane Allaouzi et. al. -</a:t>
                      </a:r>
                      <a:endParaRPr sz="1800" u="none" cap="none" strike="noStrike">
                        <a:solidFill>
                          <a:srgbClr val="EFEFEF"/>
                        </a:solidFill>
                      </a:endParaRPr>
                    </a:p>
                    <a:p>
                      <a:pPr indent="0" lvl="0" marL="0" marR="0" rtl="0" algn="l">
                        <a:lnSpc>
                          <a:spcPct val="100000"/>
                        </a:lnSpc>
                        <a:spcBef>
                          <a:spcPts val="0"/>
                        </a:spcBef>
                        <a:spcAft>
                          <a:spcPts val="0"/>
                        </a:spcAft>
                        <a:buClr>
                          <a:schemeClr val="dk1"/>
                        </a:buClr>
                        <a:buSzPts val="1100"/>
                        <a:buFont typeface="Arial"/>
                        <a:buNone/>
                      </a:pPr>
                      <a:r>
                        <a:rPr lang="en-IN" sz="1800" u="none" cap="none" strike="noStrike">
                          <a:solidFill>
                            <a:srgbClr val="EFEFEF"/>
                          </a:solidFill>
                        </a:rPr>
                        <a:t>May 2019</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800"/>
                        <a:buFont typeface="Arial"/>
                        <a:buNone/>
                      </a:pPr>
                      <a:r>
                        <a:rPr lang="en-IN" sz="1800" u="none" cap="none" strike="noStrike">
                          <a:solidFill>
                            <a:srgbClr val="EFEFEF"/>
                          </a:solidFill>
                        </a:rPr>
                        <a:t>Extraction of relevant features from CXRs using pre-trained CNN and then classifying the extracted features with multi label problem transformation methods that transform the multi label problem to single-label classification</a:t>
                      </a:r>
                      <a:endParaRPr sz="1800" u="none" cap="none" strike="noStrike">
                        <a:solidFill>
                          <a:srgbClr val="EFEFEF"/>
                        </a:solidFill>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02200">
                <a:tc>
                  <a:txBody>
                    <a:bodyPr/>
                    <a:lstStyle/>
                    <a:p>
                      <a:pPr indent="0" lvl="0" marL="0" marR="0" rtl="0" algn="l">
                        <a:lnSpc>
                          <a:spcPct val="115000"/>
                        </a:lnSpc>
                        <a:spcBef>
                          <a:spcPts val="0"/>
                        </a:spcBef>
                        <a:spcAft>
                          <a:spcPts val="0"/>
                        </a:spcAft>
                        <a:buClr>
                          <a:schemeClr val="dk1"/>
                        </a:buClr>
                        <a:buSzPts val="1800"/>
                        <a:buFont typeface="Arial"/>
                        <a:buNone/>
                      </a:pPr>
                      <a:r>
                        <a:rPr lang="en-IN" sz="1800" u="none" cap="none" strike="noStrike">
                          <a:solidFill>
                            <a:srgbClr val="EFEFEF"/>
                          </a:solidFill>
                        </a:rPr>
                        <a:t>CheXpert: A :Large Chest Radiograph Dataset with uncertainty Labels </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Arial"/>
                        <a:buNone/>
                      </a:pPr>
                      <a:r>
                        <a:rPr lang="en-IN" sz="1800" u="none" cap="none" strike="noStrike">
                          <a:solidFill>
                            <a:srgbClr val="EFEFEF"/>
                          </a:solidFill>
                        </a:rPr>
                        <a:t>Jeremy Irvin et. al. - 21 January 2019</a:t>
                      </a:r>
                      <a:endParaRPr sz="1800" u="none" cap="none" strike="noStrike">
                        <a:solidFill>
                          <a:srgbClr val="EFEFEF"/>
                        </a:solidFill>
                      </a:endParaRPr>
                    </a:p>
                    <a:p>
                      <a:pPr indent="0" lvl="0" marL="0" marR="0" rtl="0" algn="l">
                        <a:lnSpc>
                          <a:spcPct val="115000"/>
                        </a:lnSpc>
                        <a:spcBef>
                          <a:spcPts val="0"/>
                        </a:spcBef>
                        <a:spcAft>
                          <a:spcPts val="0"/>
                        </a:spcAft>
                        <a:buClr>
                          <a:schemeClr val="dk1"/>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800"/>
                        <a:buFont typeface="Arial"/>
                        <a:buNone/>
                      </a:pPr>
                      <a:r>
                        <a:rPr lang="en-IN" sz="1800" u="none" cap="none" strike="noStrike">
                          <a:solidFill>
                            <a:srgbClr val="EFEFEF"/>
                          </a:solidFill>
                        </a:rPr>
                        <a:t>To present CheXpert, a large dataset  that contains 224,316 chest radiographs of 65,240 patients. Labeler is designed to automatically detect the presence of 14 observations in radiology reports, capturing uncertainties inherent in radiograph interpretation</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aphicFrame>
        <p:nvGraphicFramePr>
          <p:cNvPr id="555" name="Google Shape;555;p76"/>
          <p:cNvGraphicFramePr/>
          <p:nvPr/>
        </p:nvGraphicFramePr>
        <p:xfrm>
          <a:off x="522750" y="373700"/>
          <a:ext cx="3000000" cy="3000000"/>
        </p:xfrm>
        <a:graphic>
          <a:graphicData uri="http://schemas.openxmlformats.org/drawingml/2006/table">
            <a:tbl>
              <a:tblPr>
                <a:noFill/>
                <a:tableStyleId>{CC208C40-0803-4B69-AFA8-AE1486502947}</a:tableStyleId>
              </a:tblPr>
              <a:tblGrid>
                <a:gridCol w="3010800"/>
                <a:gridCol w="2959475"/>
                <a:gridCol w="3745000"/>
              </a:tblGrid>
              <a:tr h="925500">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NAME OF RESEARCH PAPER</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AUTHOR NAME AND DATE</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WORK</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r>
              <a:tr h="5327850">
                <a:tc>
                  <a:txBody>
                    <a:bodyPr/>
                    <a:lstStyle/>
                    <a:p>
                      <a:pPr indent="0" lvl="0" marL="0" marR="0" rtl="0" algn="just">
                        <a:lnSpc>
                          <a:spcPct val="115000"/>
                        </a:lnSpc>
                        <a:spcBef>
                          <a:spcPts val="0"/>
                        </a:spcBef>
                        <a:spcAft>
                          <a:spcPts val="0"/>
                        </a:spcAft>
                        <a:buClr>
                          <a:schemeClr val="dk1"/>
                        </a:buClr>
                        <a:buSzPts val="1800"/>
                        <a:buFont typeface="Arial"/>
                        <a:buNone/>
                      </a:pPr>
                      <a:r>
                        <a:rPr lang="en-IN" sz="1800" u="none" cap="none" strike="noStrike">
                          <a:solidFill>
                            <a:srgbClr val="EFEFEF"/>
                          </a:solidFill>
                        </a:rPr>
                        <a:t>Abnormality Detection and Localization in Chest X-Rays using Deep Convolutional Neural Networks</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Arial"/>
                        <a:buNone/>
                      </a:pPr>
                      <a:r>
                        <a:rPr lang="en-IN" sz="1800" u="none" cap="none" strike="noStrike">
                          <a:solidFill>
                            <a:srgbClr val="EFEFEF"/>
                          </a:solidFill>
                        </a:rPr>
                        <a:t>Mohammad Tariqul Islam et. al. - 27 September 2017</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800"/>
                        <a:buFont typeface="Arial"/>
                        <a:buNone/>
                      </a:pPr>
                      <a:r>
                        <a:rPr lang="en-IN" sz="1800" u="none" cap="none" strike="noStrike">
                          <a:solidFill>
                            <a:srgbClr val="EFEFEF"/>
                          </a:solidFill>
                        </a:rPr>
                        <a:t>To detect abnormalities in chest X-rays and localize using deep convolutional neural networks to use in different datasets.</a:t>
                      </a:r>
                      <a:endParaRPr sz="1800" u="none" cap="none" strike="noStrike">
                        <a:solidFill>
                          <a:srgbClr val="EFEFEF"/>
                        </a:solidFill>
                      </a:endParaRPr>
                    </a:p>
                    <a:p>
                      <a:pPr indent="0" lvl="0" marL="0" marR="0" rtl="0" algn="just">
                        <a:lnSpc>
                          <a:spcPct val="115000"/>
                        </a:lnSpc>
                        <a:spcBef>
                          <a:spcPts val="0"/>
                        </a:spcBef>
                        <a:spcAft>
                          <a:spcPts val="0"/>
                        </a:spcAft>
                        <a:buClr>
                          <a:schemeClr val="dk1"/>
                        </a:buClr>
                        <a:buSzPts val="1800"/>
                        <a:buFont typeface="Arial"/>
                        <a:buNone/>
                      </a:pPr>
                      <a:r>
                        <a:rPr lang="en-IN" sz="1800" u="none" cap="none" strike="noStrike">
                          <a:solidFill>
                            <a:srgbClr val="EFEFEF"/>
                          </a:solidFill>
                        </a:rPr>
                        <a:t>As a measure of localization in the CXRs (Chest X-rays), heat maps are used. Localization experiments using the trained classifiers show that for spatially spread out abnormalities like cardiomegaly and pulmonary edema, the network can localize the abnormalities successfully most of the time.</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aphicFrame>
        <p:nvGraphicFramePr>
          <p:cNvPr id="560" name="Google Shape;560;p77"/>
          <p:cNvGraphicFramePr/>
          <p:nvPr/>
        </p:nvGraphicFramePr>
        <p:xfrm>
          <a:off x="522750" y="179838"/>
          <a:ext cx="3000000" cy="3000000"/>
        </p:xfrm>
        <a:graphic>
          <a:graphicData uri="http://schemas.openxmlformats.org/drawingml/2006/table">
            <a:tbl>
              <a:tblPr>
                <a:noFill/>
                <a:tableStyleId>{CC208C40-0803-4B69-AFA8-AE1486502947}</a:tableStyleId>
              </a:tblPr>
              <a:tblGrid>
                <a:gridCol w="2875125"/>
                <a:gridCol w="2559850"/>
                <a:gridCol w="4540375"/>
              </a:tblGrid>
              <a:tr h="966250">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NAME OF RESEARCH PAPER</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AUTHOR NAME AND DATE</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IN" sz="2400" u="none" cap="none" strike="noStrike">
                          <a:solidFill>
                            <a:schemeClr val="accent6"/>
                          </a:solidFill>
                        </a:rPr>
                        <a:t>WORK</a:t>
                      </a:r>
                      <a:endParaRPr sz="2400" u="none" cap="none" strike="noStrike">
                        <a:solidFill>
                          <a:schemeClr val="accent6"/>
                        </a:solidFill>
                      </a:endParaRPr>
                    </a:p>
                  </a:txBody>
                  <a:tcPr marT="91425" marB="91425" marR="91425" marL="91425">
                    <a:lnB cap="flat" cmpd="sng" w="9525">
                      <a:solidFill>
                        <a:srgbClr val="9E9E9E"/>
                      </a:solidFill>
                      <a:prstDash val="solid"/>
                      <a:round/>
                      <a:headEnd len="sm" w="sm" type="none"/>
                      <a:tailEnd len="sm" w="sm" type="none"/>
                    </a:lnB>
                  </a:tcPr>
                </a:tc>
              </a:tr>
              <a:tr h="1957525">
                <a:tc>
                  <a:txBody>
                    <a:bodyPr/>
                    <a:lstStyle/>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Deep Learning at Chest</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Radiography: Automated</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rPr lang="en-IN" sz="1800" u="none" cap="none" strike="noStrike">
                          <a:solidFill>
                            <a:srgbClr val="EFEFEF"/>
                          </a:solidFill>
                        </a:rPr>
                        <a:t>Classification of Pulmonary Tuberculosis by Using Convolutional Neural Networks</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IN" sz="1800" u="none" cap="none" strike="noStrike">
                          <a:solidFill>
                            <a:srgbClr val="EFEFEF"/>
                          </a:solidFill>
                        </a:rPr>
                        <a:t>Paras Lakhani et. al. - January 2017</a:t>
                      </a:r>
                      <a:endParaRPr sz="1800" u="none" cap="none" strike="noStrike">
                        <a:solidFill>
                          <a:srgbClr val="EFEFEF"/>
                        </a:solidFill>
                      </a:endParaRPr>
                    </a:p>
                    <a:p>
                      <a:pPr indent="0" lvl="0" marL="0" marR="0" rtl="0" algn="l">
                        <a:lnSpc>
                          <a:spcPct val="100000"/>
                        </a:lnSpc>
                        <a:spcBef>
                          <a:spcPts val="0"/>
                        </a:spcBef>
                        <a:spcAft>
                          <a:spcPts val="0"/>
                        </a:spcAft>
                        <a:buClr>
                          <a:schemeClr val="dk1"/>
                        </a:buClr>
                        <a:buSzPts val="1800"/>
                        <a:buFont typeface="Arial"/>
                        <a:buNone/>
                      </a:pPr>
                      <a:r>
                        <a:t/>
                      </a:r>
                      <a:endParaRPr sz="1800" u="none" cap="none" strike="noStrike">
                        <a:solidFill>
                          <a:srgbClr val="EFEFEF"/>
                        </a:solidFill>
                      </a:endParaRPr>
                    </a:p>
                    <a:p>
                      <a:pPr indent="0" lvl="0" marL="0" marR="0" rtl="0" algn="l">
                        <a:lnSpc>
                          <a:spcPct val="100000"/>
                        </a:lnSpc>
                        <a:spcBef>
                          <a:spcPts val="0"/>
                        </a:spcBef>
                        <a:spcAft>
                          <a:spcPts val="0"/>
                        </a:spcAft>
                        <a:buClr>
                          <a:schemeClr val="dk1"/>
                        </a:buClr>
                        <a:buSzPts val="11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lang="en-IN" sz="1800" u="none" cap="none" strike="noStrike">
                          <a:solidFill>
                            <a:srgbClr val="EFEFEF"/>
                          </a:solidFill>
                        </a:rPr>
                        <a:t>Recognizing the potential displayed by DCNN, a practical, result-based, statistical study was performed to determine DCNN efficiency by applying GoogLeNet  and AlexNet DCNNs in the classification of images as displaying pulmonary TB or healthy</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264750">
                <a:tc>
                  <a:txBody>
                    <a:bodyPr/>
                    <a:lstStyle/>
                    <a:p>
                      <a:pPr indent="0" lvl="0" marL="0" marR="0" rtl="0" algn="just">
                        <a:lnSpc>
                          <a:spcPct val="100000"/>
                        </a:lnSpc>
                        <a:spcBef>
                          <a:spcPts val="0"/>
                        </a:spcBef>
                        <a:spcAft>
                          <a:spcPts val="0"/>
                        </a:spcAft>
                        <a:buClr>
                          <a:schemeClr val="dk1"/>
                        </a:buClr>
                        <a:buSzPts val="1100"/>
                        <a:buFont typeface="Arial"/>
                        <a:buNone/>
                      </a:pPr>
                      <a:r>
                        <a:rPr lang="en-IN" sz="1800" u="none" cap="none" strike="noStrike">
                          <a:solidFill>
                            <a:srgbClr val="EFEFEF"/>
                          </a:solidFill>
                        </a:rPr>
                        <a:t>A Computer-Aided Detection System for</a:t>
                      </a:r>
                      <a:endParaRPr sz="1800" u="none" cap="none" strike="noStrike">
                        <a:solidFill>
                          <a:srgbClr val="EFEFEF"/>
                        </a:solidFill>
                      </a:endParaRPr>
                    </a:p>
                    <a:p>
                      <a:pPr indent="0" lvl="0" marL="0" marR="0" rtl="0" algn="just">
                        <a:lnSpc>
                          <a:spcPct val="100000"/>
                        </a:lnSpc>
                        <a:spcBef>
                          <a:spcPts val="0"/>
                        </a:spcBef>
                        <a:spcAft>
                          <a:spcPts val="0"/>
                        </a:spcAft>
                        <a:buClr>
                          <a:schemeClr val="dk1"/>
                        </a:buClr>
                        <a:buSzPts val="1100"/>
                        <a:buFont typeface="Arial"/>
                        <a:buNone/>
                      </a:pPr>
                      <a:r>
                        <a:rPr lang="en-IN" sz="1800" u="none" cap="none" strike="noStrike">
                          <a:solidFill>
                            <a:srgbClr val="EFEFEF"/>
                          </a:solidFill>
                        </a:rPr>
                        <a:t>Digital Chest Radiographs</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Arial"/>
                        <a:buNone/>
                      </a:pPr>
                      <a:r>
                        <a:rPr lang="en-IN" sz="1800" u="none" cap="none" strike="noStrike">
                          <a:solidFill>
                            <a:srgbClr val="EFEFEF"/>
                          </a:solidFill>
                        </a:rPr>
                        <a:t>Juan Manuel et. al. </a:t>
                      </a:r>
                      <a:endParaRPr sz="1800" u="none" cap="none" strike="noStrike">
                        <a:solidFill>
                          <a:srgbClr val="EFEFEF"/>
                        </a:solidFill>
                      </a:endParaRPr>
                    </a:p>
                    <a:p>
                      <a:pPr indent="0" lvl="0" marL="0" marR="0" rtl="0" algn="l">
                        <a:lnSpc>
                          <a:spcPct val="115000"/>
                        </a:lnSpc>
                        <a:spcBef>
                          <a:spcPts val="0"/>
                        </a:spcBef>
                        <a:spcAft>
                          <a:spcPts val="0"/>
                        </a:spcAft>
                        <a:buClr>
                          <a:schemeClr val="dk1"/>
                        </a:buClr>
                        <a:buSzPts val="1800"/>
                        <a:buFont typeface="Arial"/>
                        <a:buNone/>
                      </a:pPr>
                      <a:r>
                        <a:rPr lang="en-IN" sz="1800" u="none" cap="none" strike="noStrike">
                          <a:solidFill>
                            <a:srgbClr val="EFEFEF"/>
                          </a:solidFill>
                        </a:rPr>
                        <a:t>- May 2016</a:t>
                      </a:r>
                      <a:endParaRPr sz="1800" u="none" cap="none" strike="noStrike">
                        <a:solidFill>
                          <a:srgbClr val="EFEFEF"/>
                        </a:solidFill>
                      </a:endParaRPr>
                    </a:p>
                    <a:p>
                      <a:pPr indent="0" lvl="0" marL="0" marR="0" rtl="0" algn="l">
                        <a:lnSpc>
                          <a:spcPct val="115000"/>
                        </a:lnSpc>
                        <a:spcBef>
                          <a:spcPts val="0"/>
                        </a:spcBef>
                        <a:spcAft>
                          <a:spcPts val="0"/>
                        </a:spcAft>
                        <a:buClr>
                          <a:schemeClr val="dk1"/>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100"/>
                        <a:buFont typeface="Arial"/>
                        <a:buNone/>
                      </a:pPr>
                      <a:r>
                        <a:rPr lang="en-IN" sz="1800" u="none" cap="none" strike="noStrike">
                          <a:solidFill>
                            <a:srgbClr val="EFEFEF"/>
                          </a:solidFill>
                        </a:rPr>
                        <a:t>The objective of this paper is to perform</a:t>
                      </a:r>
                      <a:endParaRPr sz="1800" u="none" cap="none" strike="noStrike">
                        <a:solidFill>
                          <a:srgbClr val="EFEFEF"/>
                        </a:solidFill>
                      </a:endParaRPr>
                    </a:p>
                    <a:p>
                      <a:pPr indent="0" lvl="0" marL="0" marR="0" rtl="0" algn="just">
                        <a:lnSpc>
                          <a:spcPct val="115000"/>
                        </a:lnSpc>
                        <a:spcBef>
                          <a:spcPts val="0"/>
                        </a:spcBef>
                        <a:spcAft>
                          <a:spcPts val="0"/>
                        </a:spcAft>
                        <a:buClr>
                          <a:schemeClr val="dk1"/>
                        </a:buClr>
                        <a:buSzPts val="1100"/>
                        <a:buFont typeface="Arial"/>
                        <a:buNone/>
                      </a:pPr>
                      <a:r>
                        <a:rPr lang="en-IN" sz="1800" u="none" cap="none" strike="noStrike">
                          <a:solidFill>
                            <a:srgbClr val="EFEFEF"/>
                          </a:solidFill>
                        </a:rPr>
                        <a:t>an automatic normality/pathology classification of posteroanterior (PA) digital</a:t>
                      </a:r>
                      <a:endParaRPr sz="1800" u="none" cap="none" strike="noStrike">
                        <a:solidFill>
                          <a:srgbClr val="EFEFEF"/>
                        </a:solidFill>
                      </a:endParaRPr>
                    </a:p>
                    <a:p>
                      <a:pPr indent="0" lvl="0" marL="0" marR="0" rtl="0" algn="just">
                        <a:lnSpc>
                          <a:spcPct val="115000"/>
                        </a:lnSpc>
                        <a:spcBef>
                          <a:spcPts val="0"/>
                        </a:spcBef>
                        <a:spcAft>
                          <a:spcPts val="0"/>
                        </a:spcAft>
                        <a:buClr>
                          <a:schemeClr val="dk1"/>
                        </a:buClr>
                        <a:buSzPts val="1100"/>
                        <a:buFont typeface="Arial"/>
                        <a:buNone/>
                      </a:pPr>
                      <a:r>
                        <a:rPr lang="en-IN" sz="1800" u="none" cap="none" strike="noStrike">
                          <a:solidFill>
                            <a:srgbClr val="EFEFEF"/>
                          </a:solidFill>
                        </a:rPr>
                        <a:t>chest radiographs. The proposed method is not specialized in a given set of types of</a:t>
                      </a:r>
                      <a:endParaRPr sz="1800" u="none" cap="none" strike="noStrike">
                        <a:solidFill>
                          <a:srgbClr val="EFEFEF"/>
                        </a:solidFill>
                      </a:endParaRPr>
                    </a:p>
                    <a:p>
                      <a:pPr indent="0" lvl="0" marL="0" marR="0" rtl="0" algn="just">
                        <a:lnSpc>
                          <a:spcPct val="115000"/>
                        </a:lnSpc>
                        <a:spcBef>
                          <a:spcPts val="0"/>
                        </a:spcBef>
                        <a:spcAft>
                          <a:spcPts val="0"/>
                        </a:spcAft>
                        <a:buClr>
                          <a:schemeClr val="dk1"/>
                        </a:buClr>
                        <a:buSzPts val="1100"/>
                        <a:buFont typeface="Arial"/>
                        <a:buNone/>
                      </a:pPr>
                      <a:r>
                        <a:rPr lang="en-IN" sz="1800" u="none" cap="none" strike="noStrike">
                          <a:solidFill>
                            <a:srgbClr val="EFEFEF"/>
                          </a:solidFill>
                        </a:rPr>
                        <a:t>lesions or diseases but is able to detect</a:t>
                      </a:r>
                      <a:endParaRPr sz="1800" u="none" cap="none" strike="noStrike">
                        <a:solidFill>
                          <a:srgbClr val="EFEFEF"/>
                        </a:solidFill>
                      </a:endParaRPr>
                    </a:p>
                    <a:p>
                      <a:pPr indent="0" lvl="0" marL="0" marR="0" rtl="0" algn="just">
                        <a:lnSpc>
                          <a:spcPct val="115000"/>
                        </a:lnSpc>
                        <a:spcBef>
                          <a:spcPts val="0"/>
                        </a:spcBef>
                        <a:spcAft>
                          <a:spcPts val="0"/>
                        </a:spcAft>
                        <a:buClr>
                          <a:schemeClr val="dk1"/>
                        </a:buClr>
                        <a:buSzPts val="1100"/>
                        <a:buFont typeface="Arial"/>
                        <a:buNone/>
                      </a:pPr>
                      <a:r>
                        <a:rPr lang="en-IN" sz="1800" u="none" cap="none" strike="noStrike">
                          <a:solidFill>
                            <a:srgbClr val="EFEFEF"/>
                          </a:solidFill>
                        </a:rPr>
                        <a:t>anything that differs from normality.</a:t>
                      </a:r>
                      <a:endParaRPr sz="1800" u="none" cap="none" strike="noStrike">
                        <a:solidFill>
                          <a:srgbClr val="EFEFEF"/>
                        </a:solidFill>
                      </a:endParaRPr>
                    </a:p>
                    <a:p>
                      <a:pPr indent="0" lvl="0" marL="0" marR="0" rtl="0" algn="just">
                        <a:lnSpc>
                          <a:spcPct val="115000"/>
                        </a:lnSpc>
                        <a:spcBef>
                          <a:spcPts val="0"/>
                        </a:spcBef>
                        <a:spcAft>
                          <a:spcPts val="0"/>
                        </a:spcAft>
                        <a:buClr>
                          <a:schemeClr val="dk1"/>
                        </a:buClr>
                        <a:buSzPts val="1800"/>
                        <a:buFont typeface="Arial"/>
                        <a:buNone/>
                      </a:pPr>
                      <a:r>
                        <a:t/>
                      </a:r>
                      <a:endParaRPr sz="1800" u="none" cap="none" strike="noStrike">
                        <a:solidFill>
                          <a:srgbClr val="EFEFEF"/>
                        </a:solidFill>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IN" sz="4800">
                <a:solidFill>
                  <a:srgbClr val="8CB3E3"/>
                </a:solidFill>
              </a:rPr>
              <a:t>PROPOSED SYSTEM</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p:txBody>
      </p:sp>
      <p:sp>
        <p:nvSpPr>
          <p:cNvPr id="566" name="Google Shape;566;p78"/>
          <p:cNvSpPr txBox="1"/>
          <p:nvPr>
            <p:ph idx="1" type="body"/>
          </p:nvPr>
        </p:nvSpPr>
        <p:spPr>
          <a:xfrm>
            <a:off x="677325" y="1694700"/>
            <a:ext cx="8889000" cy="4815000"/>
          </a:xfrm>
          <a:prstGeom prst="rect">
            <a:avLst/>
          </a:prstGeom>
          <a:noFill/>
          <a:ln>
            <a:noFill/>
          </a:ln>
        </p:spPr>
        <p:txBody>
          <a:bodyPr anchorCtr="0" anchor="t" bIns="45700" lIns="91425" spcFirstLastPara="1" rIns="91425" wrap="square" tIns="45700">
            <a:noAutofit/>
          </a:bodyPr>
          <a:lstStyle/>
          <a:p>
            <a:pPr indent="-419100" lvl="0" marL="457200" rtl="0" algn="l">
              <a:lnSpc>
                <a:spcPct val="100000"/>
              </a:lnSpc>
              <a:spcBef>
                <a:spcPts val="1000"/>
              </a:spcBef>
              <a:spcAft>
                <a:spcPts val="0"/>
              </a:spcAft>
              <a:buClr>
                <a:srgbClr val="EFEFEF"/>
              </a:buClr>
              <a:buSzPts val="3000"/>
              <a:buFont typeface="Arial"/>
              <a:buChar char="❖"/>
            </a:pPr>
            <a:r>
              <a:rPr lang="en-IN" sz="3000">
                <a:solidFill>
                  <a:srgbClr val="EFEFEF"/>
                </a:solidFill>
                <a:latin typeface="Arial"/>
                <a:ea typeface="Arial"/>
                <a:cs typeface="Arial"/>
                <a:sym typeface="Arial"/>
              </a:rPr>
              <a:t>The proposed system is designed with the aim of automating the process of detection, classification of thoracic diseases with the help of deep learning techniques. </a:t>
            </a:r>
            <a:endParaRPr sz="3000">
              <a:solidFill>
                <a:srgbClr val="EFEFE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lang="en-IN" sz="4800">
                <a:solidFill>
                  <a:srgbClr val="8CB3E3"/>
                </a:solidFill>
              </a:rPr>
              <a:t>PROPOSED SYSTEM</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SzPts val="1800"/>
              <a:buNone/>
            </a:pPr>
            <a:r>
              <a:t/>
            </a:r>
            <a:endParaRPr/>
          </a:p>
        </p:txBody>
      </p:sp>
      <p:sp>
        <p:nvSpPr>
          <p:cNvPr id="572" name="Google Shape;572;p79"/>
          <p:cNvSpPr txBox="1"/>
          <p:nvPr>
            <p:ph idx="1" type="body"/>
          </p:nvPr>
        </p:nvSpPr>
        <p:spPr>
          <a:xfrm>
            <a:off x="1047175" y="3940075"/>
            <a:ext cx="8986800" cy="2486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440"/>
              <a:buNone/>
            </a:pPr>
            <a:r>
              <a:rPr lang="en-IN" sz="2400">
                <a:solidFill>
                  <a:schemeClr val="accent6"/>
                </a:solidFill>
              </a:rPr>
              <a:t>Components of Block Diagram</a:t>
            </a:r>
            <a:endParaRPr sz="2400">
              <a:solidFill>
                <a:schemeClr val="accent6"/>
              </a:solidFill>
            </a:endParaRPr>
          </a:p>
          <a:p>
            <a:pPr indent="-381000" lvl="0" marL="457200" rtl="0" algn="l">
              <a:lnSpc>
                <a:spcPct val="100000"/>
              </a:lnSpc>
              <a:spcBef>
                <a:spcPts val="1000"/>
              </a:spcBef>
              <a:spcAft>
                <a:spcPts val="0"/>
              </a:spcAft>
              <a:buClr>
                <a:srgbClr val="FFFFFF"/>
              </a:buClr>
              <a:buSzPts val="2400"/>
              <a:buChar char="►"/>
            </a:pPr>
            <a:r>
              <a:rPr lang="en-IN" sz="2400">
                <a:solidFill>
                  <a:srgbClr val="FFFFFF"/>
                </a:solidFill>
              </a:rPr>
              <a:t>Chest X-ray images (Input)</a:t>
            </a:r>
            <a:endParaRPr sz="2400">
              <a:solidFill>
                <a:srgbClr val="FFFFFF"/>
              </a:solidFill>
            </a:endParaRPr>
          </a:p>
          <a:p>
            <a:pPr indent="-381000" lvl="0" marL="457200" rtl="0" algn="l">
              <a:lnSpc>
                <a:spcPct val="100000"/>
              </a:lnSpc>
              <a:spcBef>
                <a:spcPts val="0"/>
              </a:spcBef>
              <a:spcAft>
                <a:spcPts val="0"/>
              </a:spcAft>
              <a:buClr>
                <a:srgbClr val="FFFFFF"/>
              </a:buClr>
              <a:buSzPts val="2400"/>
              <a:buChar char="►"/>
            </a:pPr>
            <a:r>
              <a:rPr lang="en-IN" sz="2400">
                <a:solidFill>
                  <a:srgbClr val="FFFFFF"/>
                </a:solidFill>
              </a:rPr>
              <a:t>Preprocessing</a:t>
            </a:r>
            <a:endParaRPr sz="2400">
              <a:solidFill>
                <a:srgbClr val="FFFFFF"/>
              </a:solidFill>
            </a:endParaRPr>
          </a:p>
          <a:p>
            <a:pPr indent="-381000" lvl="0" marL="457200" rtl="0" algn="l">
              <a:lnSpc>
                <a:spcPct val="100000"/>
              </a:lnSpc>
              <a:spcBef>
                <a:spcPts val="0"/>
              </a:spcBef>
              <a:spcAft>
                <a:spcPts val="0"/>
              </a:spcAft>
              <a:buClr>
                <a:srgbClr val="FFFFFF"/>
              </a:buClr>
              <a:buSzPts val="2400"/>
              <a:buChar char="►"/>
            </a:pPr>
            <a:r>
              <a:rPr lang="en-IN" sz="2400">
                <a:solidFill>
                  <a:srgbClr val="FFFFFF"/>
                </a:solidFill>
              </a:rPr>
              <a:t>CNN</a:t>
            </a:r>
            <a:endParaRPr sz="2400">
              <a:solidFill>
                <a:srgbClr val="FFFFFF"/>
              </a:solidFill>
            </a:endParaRPr>
          </a:p>
          <a:p>
            <a:pPr indent="-381000" lvl="0" marL="457200" rtl="0" algn="l">
              <a:lnSpc>
                <a:spcPct val="100000"/>
              </a:lnSpc>
              <a:spcBef>
                <a:spcPts val="0"/>
              </a:spcBef>
              <a:spcAft>
                <a:spcPts val="0"/>
              </a:spcAft>
              <a:buClr>
                <a:srgbClr val="FFFFFF"/>
              </a:buClr>
              <a:buSzPts val="2400"/>
              <a:buChar char="►"/>
            </a:pPr>
            <a:r>
              <a:rPr lang="en-IN" sz="2400">
                <a:solidFill>
                  <a:srgbClr val="FFFFFF"/>
                </a:solidFill>
              </a:rPr>
              <a:t>Classification</a:t>
            </a:r>
            <a:endParaRPr sz="2400">
              <a:solidFill>
                <a:srgbClr val="FFFFFF"/>
              </a:solidFill>
            </a:endParaRPr>
          </a:p>
        </p:txBody>
      </p:sp>
      <p:pic>
        <p:nvPicPr>
          <p:cNvPr id="573" name="Google Shape;573;p79"/>
          <p:cNvPicPr preferRelativeResize="0"/>
          <p:nvPr/>
        </p:nvPicPr>
        <p:blipFill>
          <a:blip r:embed="rId3">
            <a:alphaModFix/>
          </a:blip>
          <a:stretch>
            <a:fillRect/>
          </a:stretch>
        </p:blipFill>
        <p:spPr>
          <a:xfrm>
            <a:off x="924000" y="1520225"/>
            <a:ext cx="11067225" cy="1990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0"/>
          <p:cNvSpPr txBox="1"/>
          <p:nvPr>
            <p:ph type="title"/>
          </p:nvPr>
        </p:nvSpPr>
        <p:spPr>
          <a:xfrm>
            <a:off x="677334" y="609600"/>
            <a:ext cx="85968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lang="en-IN" sz="4800">
                <a:solidFill>
                  <a:srgbClr val="8CB3E3"/>
                </a:solidFill>
              </a:rPr>
              <a:t>PROPOSED SYSTEM</a:t>
            </a:r>
            <a:endParaRPr/>
          </a:p>
        </p:txBody>
      </p:sp>
      <p:sp>
        <p:nvSpPr>
          <p:cNvPr id="579" name="Google Shape;579;p80"/>
          <p:cNvSpPr txBox="1"/>
          <p:nvPr>
            <p:ph idx="1" type="body"/>
          </p:nvPr>
        </p:nvSpPr>
        <p:spPr>
          <a:xfrm>
            <a:off x="677324" y="2160600"/>
            <a:ext cx="9958800" cy="388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580" name="Google Shape;580;p80"/>
          <p:cNvPicPr preferRelativeResize="0"/>
          <p:nvPr/>
        </p:nvPicPr>
        <p:blipFill>
          <a:blip r:embed="rId3">
            <a:alphaModFix/>
          </a:blip>
          <a:stretch>
            <a:fillRect/>
          </a:stretch>
        </p:blipFill>
        <p:spPr>
          <a:xfrm>
            <a:off x="759725" y="2160600"/>
            <a:ext cx="10225401" cy="388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IN" sz="4800">
                <a:solidFill>
                  <a:srgbClr val="8CB3E3"/>
                </a:solidFill>
              </a:rPr>
              <a:t>ROADMAP</a:t>
            </a:r>
            <a:endParaRPr sz="4800">
              <a:solidFill>
                <a:srgbClr val="8CB3E3"/>
              </a:solidFill>
            </a:endParaRPr>
          </a:p>
        </p:txBody>
      </p:sp>
      <p:sp>
        <p:nvSpPr>
          <p:cNvPr id="425" name="Google Shape;425;p54"/>
          <p:cNvSpPr txBox="1"/>
          <p:nvPr>
            <p:ph idx="1" type="body"/>
          </p:nvPr>
        </p:nvSpPr>
        <p:spPr>
          <a:xfrm>
            <a:off x="677325" y="1555600"/>
            <a:ext cx="8596800" cy="4485900"/>
          </a:xfrm>
          <a:prstGeom prst="rect">
            <a:avLst/>
          </a:prstGeom>
          <a:noFill/>
          <a:ln>
            <a:noFill/>
          </a:ln>
        </p:spPr>
        <p:txBody>
          <a:bodyPr anchorCtr="0" anchor="t" bIns="45700" lIns="91425" spcFirstLastPara="1" rIns="91425" wrap="square" tIns="45700">
            <a:noAutofit/>
          </a:bodyPr>
          <a:lstStyle/>
          <a:p>
            <a:pPr indent="-419100" lvl="0" marL="457200" rtl="0" algn="l">
              <a:lnSpc>
                <a:spcPct val="100000"/>
              </a:lnSpc>
              <a:spcBef>
                <a:spcPts val="1000"/>
              </a:spcBef>
              <a:spcAft>
                <a:spcPts val="0"/>
              </a:spcAft>
              <a:buClr>
                <a:srgbClr val="D9D9D9"/>
              </a:buClr>
              <a:buSzPts val="3000"/>
              <a:buChar char="►"/>
            </a:pPr>
            <a:r>
              <a:rPr lang="en-IN" sz="3000">
                <a:solidFill>
                  <a:srgbClr val="D9D9D9"/>
                </a:solidFill>
              </a:rPr>
              <a:t>Abstract </a:t>
            </a:r>
            <a:endParaRPr sz="3000">
              <a:solidFill>
                <a:srgbClr val="D9D9D9"/>
              </a:solidFill>
            </a:endParaRPr>
          </a:p>
          <a:p>
            <a:pPr indent="-419100" lvl="0" marL="457200" rtl="0" algn="l">
              <a:lnSpc>
                <a:spcPct val="100000"/>
              </a:lnSpc>
              <a:spcBef>
                <a:spcPts val="1000"/>
              </a:spcBef>
              <a:spcAft>
                <a:spcPts val="0"/>
              </a:spcAft>
              <a:buClr>
                <a:srgbClr val="D9D9D9"/>
              </a:buClr>
              <a:buSzPts val="3000"/>
              <a:buChar char="►"/>
            </a:pPr>
            <a:r>
              <a:rPr lang="en-IN" sz="3000">
                <a:solidFill>
                  <a:srgbClr val="D9D9D9"/>
                </a:solidFill>
              </a:rPr>
              <a:t>Objectives</a:t>
            </a:r>
            <a:endParaRPr sz="3000">
              <a:solidFill>
                <a:srgbClr val="D9D9D9"/>
              </a:solidFill>
            </a:endParaRPr>
          </a:p>
          <a:p>
            <a:pPr indent="-419100" lvl="0" marL="457200" rtl="0" algn="l">
              <a:spcBef>
                <a:spcPts val="0"/>
              </a:spcBef>
              <a:spcAft>
                <a:spcPts val="0"/>
              </a:spcAft>
              <a:buClr>
                <a:srgbClr val="D9D9D9"/>
              </a:buClr>
              <a:buSzPts val="3000"/>
              <a:buChar char="►"/>
            </a:pPr>
            <a:r>
              <a:rPr lang="en-IN" sz="3000">
                <a:solidFill>
                  <a:srgbClr val="D9D9D9"/>
                </a:solidFill>
              </a:rPr>
              <a:t>Study of Detection of Thoracic Diseases using Deep Learning </a:t>
            </a:r>
            <a:endParaRPr sz="3000">
              <a:solidFill>
                <a:srgbClr val="D9D9D9"/>
              </a:solidFill>
            </a:endParaRPr>
          </a:p>
          <a:p>
            <a:pPr indent="-419100" lvl="0" marL="457200" rtl="0" algn="l">
              <a:lnSpc>
                <a:spcPct val="100000"/>
              </a:lnSpc>
              <a:spcBef>
                <a:spcPts val="0"/>
              </a:spcBef>
              <a:spcAft>
                <a:spcPts val="0"/>
              </a:spcAft>
              <a:buClr>
                <a:srgbClr val="D9D9D9"/>
              </a:buClr>
              <a:buSzPts val="3000"/>
              <a:buChar char="►"/>
            </a:pPr>
            <a:r>
              <a:rPr lang="en-IN" sz="3000">
                <a:solidFill>
                  <a:srgbClr val="D9D9D9"/>
                </a:solidFill>
              </a:rPr>
              <a:t>Introduction</a:t>
            </a:r>
            <a:endParaRPr sz="3000">
              <a:solidFill>
                <a:srgbClr val="D9D9D9"/>
              </a:solidFill>
            </a:endParaRPr>
          </a:p>
          <a:p>
            <a:pPr indent="-419100" lvl="0" marL="457200" rtl="0" algn="l">
              <a:lnSpc>
                <a:spcPct val="100000"/>
              </a:lnSpc>
              <a:spcBef>
                <a:spcPts val="0"/>
              </a:spcBef>
              <a:spcAft>
                <a:spcPts val="0"/>
              </a:spcAft>
              <a:buClr>
                <a:srgbClr val="D9D9D9"/>
              </a:buClr>
              <a:buSzPts val="3000"/>
              <a:buChar char="►"/>
            </a:pPr>
            <a:r>
              <a:rPr lang="en-IN" sz="3000">
                <a:solidFill>
                  <a:srgbClr val="D9D9D9"/>
                </a:solidFill>
              </a:rPr>
              <a:t>Literature Survey</a:t>
            </a:r>
            <a:endParaRPr sz="3000">
              <a:solidFill>
                <a:srgbClr val="D9D9D9"/>
              </a:solidFill>
            </a:endParaRPr>
          </a:p>
          <a:p>
            <a:pPr indent="-419100" lvl="0" marL="457200" rtl="0" algn="l">
              <a:lnSpc>
                <a:spcPct val="100000"/>
              </a:lnSpc>
              <a:spcBef>
                <a:spcPts val="0"/>
              </a:spcBef>
              <a:spcAft>
                <a:spcPts val="0"/>
              </a:spcAft>
              <a:buClr>
                <a:srgbClr val="D9D9D9"/>
              </a:buClr>
              <a:buSzPts val="3000"/>
              <a:buChar char="►"/>
            </a:pPr>
            <a:r>
              <a:rPr lang="en-IN" sz="3000">
                <a:solidFill>
                  <a:srgbClr val="D9D9D9"/>
                </a:solidFill>
              </a:rPr>
              <a:t>Proposed System</a:t>
            </a:r>
            <a:endParaRPr sz="3000">
              <a:solidFill>
                <a:srgbClr val="D9D9D9"/>
              </a:solidFill>
            </a:endParaRPr>
          </a:p>
          <a:p>
            <a:pPr indent="-419100" lvl="0" marL="457200" rtl="0" algn="l">
              <a:lnSpc>
                <a:spcPct val="100000"/>
              </a:lnSpc>
              <a:spcBef>
                <a:spcPts val="0"/>
              </a:spcBef>
              <a:spcAft>
                <a:spcPts val="0"/>
              </a:spcAft>
              <a:buClr>
                <a:srgbClr val="D9D9D9"/>
              </a:buClr>
              <a:buSzPts val="3000"/>
              <a:buChar char="►"/>
            </a:pPr>
            <a:r>
              <a:rPr lang="en-IN" sz="3000">
                <a:solidFill>
                  <a:srgbClr val="D9D9D9"/>
                </a:solidFill>
              </a:rPr>
              <a:t>Design</a:t>
            </a:r>
            <a:endParaRPr sz="3000">
              <a:solidFill>
                <a:srgbClr val="D9D9D9"/>
              </a:solidFill>
            </a:endParaRPr>
          </a:p>
          <a:p>
            <a:pPr indent="-419100" lvl="0" marL="457200" rtl="0" algn="l">
              <a:lnSpc>
                <a:spcPct val="100000"/>
              </a:lnSpc>
              <a:spcBef>
                <a:spcPts val="0"/>
              </a:spcBef>
              <a:spcAft>
                <a:spcPts val="0"/>
              </a:spcAft>
              <a:buClr>
                <a:srgbClr val="D9D9D9"/>
              </a:buClr>
              <a:buSzPts val="3000"/>
              <a:buChar char="►"/>
            </a:pPr>
            <a:r>
              <a:rPr lang="en-IN" sz="3000">
                <a:solidFill>
                  <a:srgbClr val="D9D9D9"/>
                </a:solidFill>
              </a:rPr>
              <a:t>Software and Hardware Requirements</a:t>
            </a:r>
            <a:endParaRPr sz="3000">
              <a:solidFill>
                <a:srgbClr val="D9D9D9"/>
              </a:solidFill>
            </a:endParaRPr>
          </a:p>
          <a:p>
            <a:pPr indent="0" lvl="0" marL="457200" rtl="0" algn="l">
              <a:lnSpc>
                <a:spcPct val="100000"/>
              </a:lnSpc>
              <a:spcBef>
                <a:spcPts val="0"/>
              </a:spcBef>
              <a:spcAft>
                <a:spcPts val="0"/>
              </a:spcAft>
              <a:buNone/>
            </a:pPr>
            <a:r>
              <a:t/>
            </a:r>
            <a:endParaRPr sz="3000">
              <a:solidFill>
                <a:srgbClr val="D9D9D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1"/>
          <p:cNvSpPr txBox="1"/>
          <p:nvPr>
            <p:ph type="title"/>
          </p:nvPr>
        </p:nvSpPr>
        <p:spPr>
          <a:xfrm>
            <a:off x="677334" y="609600"/>
            <a:ext cx="85968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solidFill>
                  <a:srgbClr val="8CB3E3"/>
                </a:solidFill>
              </a:rPr>
              <a:t>UML DIAGRAM - ACTIVITY DIAGRAM</a:t>
            </a:r>
            <a:endParaRPr>
              <a:solidFill>
                <a:srgbClr val="8CB3E3"/>
              </a:solidFill>
            </a:endParaRPr>
          </a:p>
        </p:txBody>
      </p:sp>
      <p:sp>
        <p:nvSpPr>
          <p:cNvPr id="586" name="Google Shape;586;p81"/>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87" name="Google Shape;587;p81"/>
          <p:cNvPicPr preferRelativeResize="0"/>
          <p:nvPr/>
        </p:nvPicPr>
        <p:blipFill>
          <a:blip r:embed="rId3">
            <a:alphaModFix/>
          </a:blip>
          <a:stretch>
            <a:fillRect/>
          </a:stretch>
        </p:blipFill>
        <p:spPr>
          <a:xfrm>
            <a:off x="3587750" y="1390650"/>
            <a:ext cx="4778375" cy="4781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lang="en-IN" sz="4800">
                <a:solidFill>
                  <a:srgbClr val="8CB3E3"/>
                </a:solidFill>
              </a:rPr>
              <a:t>SYSTEM REQUIREMENTS</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SzPts val="1800"/>
              <a:buNone/>
            </a:pPr>
            <a:r>
              <a:t/>
            </a:r>
            <a:endParaRPr/>
          </a:p>
        </p:txBody>
      </p:sp>
      <p:sp>
        <p:nvSpPr>
          <p:cNvPr id="593" name="Google Shape;593;p82"/>
          <p:cNvSpPr txBox="1"/>
          <p:nvPr>
            <p:ph idx="1" type="body"/>
          </p:nvPr>
        </p:nvSpPr>
        <p:spPr>
          <a:xfrm>
            <a:off x="677325" y="1620902"/>
            <a:ext cx="8596800" cy="4420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440"/>
              <a:buNone/>
            </a:pPr>
            <a:r>
              <a:rPr lang="en-IN" sz="3600">
                <a:solidFill>
                  <a:schemeClr val="accent6"/>
                </a:solidFill>
              </a:rPr>
              <a:t>H/W REQUIREMENTS</a:t>
            </a:r>
            <a:endParaRPr sz="3600">
              <a:solidFill>
                <a:schemeClr val="accent6"/>
              </a:solidFill>
            </a:endParaRPr>
          </a:p>
          <a:p>
            <a:pPr indent="-419100" lvl="0" marL="457200" rtl="0" algn="l">
              <a:lnSpc>
                <a:spcPct val="100000"/>
              </a:lnSpc>
              <a:spcBef>
                <a:spcPts val="1000"/>
              </a:spcBef>
              <a:spcAft>
                <a:spcPts val="0"/>
              </a:spcAft>
              <a:buClr>
                <a:srgbClr val="FFFFFF"/>
              </a:buClr>
              <a:buSzPts val="3000"/>
              <a:buChar char="►"/>
            </a:pPr>
            <a:r>
              <a:rPr lang="en-IN" sz="3000">
                <a:solidFill>
                  <a:srgbClr val="FFFFFF"/>
                </a:solidFill>
              </a:rPr>
              <a:t>Operating System : Windows or Linux</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IN" sz="3000">
                <a:solidFill>
                  <a:srgbClr val="FFFFFF"/>
                </a:solidFill>
              </a:rPr>
              <a:t>Hard disk : 1 TB minimum</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IN" sz="3000">
                <a:solidFill>
                  <a:srgbClr val="FFFFFF"/>
                </a:solidFill>
              </a:rPr>
              <a:t>RAM : 16 GB minimum</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IN" sz="3000">
                <a:solidFill>
                  <a:srgbClr val="FFFFFF"/>
                </a:solidFill>
              </a:rPr>
              <a:t>Processor : General Purpose octa core minimum</a:t>
            </a:r>
            <a:endParaRPr sz="3000">
              <a:solidFill>
                <a:srgbClr val="FFFFFF"/>
              </a:solidFill>
            </a:endParaRPr>
          </a:p>
          <a:p>
            <a:pPr indent="0" lvl="0" marL="457200" rtl="0" algn="l">
              <a:lnSpc>
                <a:spcPct val="100000"/>
              </a:lnSpc>
              <a:spcBef>
                <a:spcPts val="1000"/>
              </a:spcBef>
              <a:spcAft>
                <a:spcPts val="0"/>
              </a:spcAft>
              <a:buSzPts val="1440"/>
              <a:buNone/>
            </a:pPr>
            <a:r>
              <a:t/>
            </a:r>
            <a:endParaRPr sz="2400">
              <a:solidFill>
                <a:srgbClr val="FFFFFF"/>
              </a:solidFill>
            </a:endParaRPr>
          </a:p>
          <a:p>
            <a:pPr indent="0" lvl="0" marL="0" rtl="0" algn="l">
              <a:lnSpc>
                <a:spcPct val="100000"/>
              </a:lnSpc>
              <a:spcBef>
                <a:spcPts val="1000"/>
              </a:spcBef>
              <a:spcAft>
                <a:spcPts val="0"/>
              </a:spcAft>
              <a:buSzPts val="1440"/>
              <a:buNone/>
            </a:pPr>
            <a:r>
              <a:t/>
            </a:r>
            <a:endParaRPr sz="30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lang="en-IN" sz="4800">
                <a:solidFill>
                  <a:srgbClr val="8CB3E3"/>
                </a:solidFill>
              </a:rPr>
              <a:t>SYSTEM REQUIREMENTS</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SzPts val="1800"/>
              <a:buNone/>
            </a:pPr>
            <a:r>
              <a:t/>
            </a:r>
            <a:endParaRPr/>
          </a:p>
        </p:txBody>
      </p:sp>
      <p:sp>
        <p:nvSpPr>
          <p:cNvPr id="599" name="Google Shape;599;p83"/>
          <p:cNvSpPr txBox="1"/>
          <p:nvPr>
            <p:ph idx="1" type="body"/>
          </p:nvPr>
        </p:nvSpPr>
        <p:spPr>
          <a:xfrm>
            <a:off x="677325" y="1351325"/>
            <a:ext cx="8596800" cy="469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chemeClr val="dk1"/>
              </a:buClr>
              <a:buSzPts val="1440"/>
              <a:buFont typeface="Arial"/>
              <a:buNone/>
            </a:pPr>
            <a:r>
              <a:rPr lang="en-IN" sz="3600">
                <a:solidFill>
                  <a:schemeClr val="accent6"/>
                </a:solidFill>
              </a:rPr>
              <a:t>S/W REQUIREMENTS</a:t>
            </a:r>
            <a:endParaRPr sz="3600">
              <a:solidFill>
                <a:schemeClr val="accent6"/>
              </a:solidFill>
            </a:endParaRPr>
          </a:p>
          <a:p>
            <a:pPr indent="-419100" lvl="0" marL="457200" rtl="0" algn="l">
              <a:lnSpc>
                <a:spcPct val="100000"/>
              </a:lnSpc>
              <a:spcBef>
                <a:spcPts val="1000"/>
              </a:spcBef>
              <a:spcAft>
                <a:spcPts val="0"/>
              </a:spcAft>
              <a:buClr>
                <a:srgbClr val="FFFFFF"/>
              </a:buClr>
              <a:buSzPts val="3000"/>
              <a:buChar char="►"/>
            </a:pPr>
            <a:r>
              <a:rPr lang="en-IN" sz="3000">
                <a:solidFill>
                  <a:srgbClr val="FFFFFF"/>
                </a:solidFill>
              </a:rPr>
              <a:t>Python version 3.6 and above</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IN" sz="3000">
                <a:solidFill>
                  <a:srgbClr val="FFFFFF"/>
                </a:solidFill>
              </a:rPr>
              <a:t>Pytorch </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IN" sz="3000">
                <a:solidFill>
                  <a:srgbClr val="FFFFFF"/>
                </a:solidFill>
              </a:rPr>
              <a:t>Flask</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IN" sz="3000">
                <a:solidFill>
                  <a:srgbClr val="FFFFFF"/>
                </a:solidFill>
              </a:rPr>
              <a:t>Google Cloud Platform (GCP)</a:t>
            </a:r>
            <a:endParaRPr sz="3000">
              <a:solidFill>
                <a:srgbClr val="FFFFFF"/>
              </a:solidFill>
            </a:endParaRPr>
          </a:p>
          <a:p>
            <a:pPr indent="-419100" lvl="0" marL="457200" rtl="0" algn="l">
              <a:lnSpc>
                <a:spcPct val="100000"/>
              </a:lnSpc>
              <a:spcBef>
                <a:spcPts val="0"/>
              </a:spcBef>
              <a:spcAft>
                <a:spcPts val="0"/>
              </a:spcAft>
              <a:buClr>
                <a:srgbClr val="FFFFFF"/>
              </a:buClr>
              <a:buSzPts val="3000"/>
              <a:buChar char="►"/>
            </a:pPr>
            <a:r>
              <a:rPr lang="en-IN" sz="3000">
                <a:solidFill>
                  <a:srgbClr val="FFFFFF"/>
                </a:solidFill>
              </a:rPr>
              <a:t>Jupyter Notebooks</a:t>
            </a:r>
            <a:endParaRPr sz="3000">
              <a:solidFill>
                <a:srgbClr val="FFFFFF"/>
              </a:solidFill>
            </a:endParaRPr>
          </a:p>
          <a:p>
            <a:pPr indent="0" lvl="0" marL="457200" rtl="0" algn="l">
              <a:lnSpc>
                <a:spcPct val="100000"/>
              </a:lnSpc>
              <a:spcBef>
                <a:spcPts val="0"/>
              </a:spcBef>
              <a:spcAft>
                <a:spcPts val="0"/>
              </a:spcAft>
              <a:buNone/>
            </a:pPr>
            <a:r>
              <a:t/>
            </a:r>
            <a:endParaRPr sz="3000">
              <a:solidFill>
                <a:srgbClr val="FFFFFF"/>
              </a:solidFill>
            </a:endParaRPr>
          </a:p>
          <a:p>
            <a:pPr indent="0" lvl="0" marL="457200" rtl="0" algn="l">
              <a:lnSpc>
                <a:spcPct val="100000"/>
              </a:lnSpc>
              <a:spcBef>
                <a:spcPts val="1000"/>
              </a:spcBef>
              <a:spcAft>
                <a:spcPts val="0"/>
              </a:spcAft>
              <a:buSzPts val="1440"/>
              <a:buNone/>
            </a:pPr>
            <a:r>
              <a:t/>
            </a:r>
            <a:endParaRPr sz="2400">
              <a:solidFill>
                <a:srgbClr val="FFFFFF"/>
              </a:solidFill>
            </a:endParaRPr>
          </a:p>
          <a:p>
            <a:pPr indent="0" lvl="0" marL="457200" rtl="0" algn="l">
              <a:lnSpc>
                <a:spcPct val="100000"/>
              </a:lnSpc>
              <a:spcBef>
                <a:spcPts val="1000"/>
              </a:spcBef>
              <a:spcAft>
                <a:spcPts val="0"/>
              </a:spcAft>
              <a:buClr>
                <a:schemeClr val="dk1"/>
              </a:buClr>
              <a:buSzPts val="1100"/>
              <a:buFont typeface="Arial"/>
              <a:buNone/>
            </a:pPr>
            <a:r>
              <a:t/>
            </a:r>
            <a:endParaRPr sz="2400">
              <a:solidFill>
                <a:srgbClr val="FFFFFF"/>
              </a:solidFill>
            </a:endParaRPr>
          </a:p>
          <a:p>
            <a:pPr indent="0" lvl="0" marL="0" rtl="0" algn="l">
              <a:lnSpc>
                <a:spcPct val="100000"/>
              </a:lnSpc>
              <a:spcBef>
                <a:spcPts val="1000"/>
              </a:spcBef>
              <a:spcAft>
                <a:spcPts val="0"/>
              </a:spcAft>
              <a:buClr>
                <a:schemeClr val="dk1"/>
              </a:buClr>
              <a:buSzPts val="1440"/>
              <a:buFont typeface="Arial"/>
              <a:buNone/>
            </a:pPr>
            <a:r>
              <a:t/>
            </a:r>
            <a:endParaRPr sz="3000">
              <a:solidFill>
                <a:srgbClr val="FFFFFF"/>
              </a:solidFill>
            </a:endParaRPr>
          </a:p>
          <a:p>
            <a:pPr indent="0" lvl="0" marL="0" rtl="0" algn="l">
              <a:lnSpc>
                <a:spcPct val="100000"/>
              </a:lnSpc>
              <a:spcBef>
                <a:spcPts val="1000"/>
              </a:spcBef>
              <a:spcAft>
                <a:spcPts val="0"/>
              </a:spcAft>
              <a:buSzPts val="144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4"/>
          <p:cNvSpPr txBox="1"/>
          <p:nvPr>
            <p:ph type="title"/>
          </p:nvPr>
        </p:nvSpPr>
        <p:spPr>
          <a:xfrm>
            <a:off x="3082125" y="2590800"/>
            <a:ext cx="61920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IN" sz="6000">
                <a:solidFill>
                  <a:srgbClr val="8CB3E3"/>
                </a:solidFill>
              </a:rPr>
              <a:t>IMPLEMENTATION</a:t>
            </a:r>
            <a:endParaRPr sz="6000">
              <a:solidFill>
                <a:srgbClr val="8CB3E3"/>
              </a:solidFill>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5"/>
          <p:cNvSpPr txBox="1"/>
          <p:nvPr>
            <p:ph type="title"/>
          </p:nvPr>
        </p:nvSpPr>
        <p:spPr>
          <a:xfrm>
            <a:off x="307734" y="609600"/>
            <a:ext cx="8596800" cy="1320900"/>
          </a:xfrm>
          <a:prstGeom prst="rect">
            <a:avLst/>
          </a:prstGeom>
          <a:noFill/>
          <a:ln>
            <a:noFill/>
          </a:ln>
        </p:spPr>
        <p:txBody>
          <a:bodyPr anchorCtr="0" anchor="t" bIns="45700" lIns="91425" spcFirstLastPara="1" rIns="91425" wrap="square" tIns="45700">
            <a:noAutofit/>
          </a:bodyPr>
          <a:lstStyle/>
          <a:p>
            <a:pPr indent="-533400" lvl="0" marL="457200" rtl="0" algn="l">
              <a:spcBef>
                <a:spcPts val="0"/>
              </a:spcBef>
              <a:spcAft>
                <a:spcPts val="0"/>
              </a:spcAft>
              <a:buClr>
                <a:srgbClr val="F4CCCC"/>
              </a:buClr>
              <a:buSzPts val="4800"/>
              <a:buFont typeface="Noto Sans Symbols"/>
              <a:buAutoNum type="arabicPeriod"/>
            </a:pPr>
            <a:r>
              <a:rPr lang="en-IN" sz="4800">
                <a:solidFill>
                  <a:srgbClr val="F4CCCC"/>
                </a:solidFill>
              </a:rPr>
              <a:t>DATASET</a:t>
            </a:r>
            <a:endParaRPr/>
          </a:p>
        </p:txBody>
      </p:sp>
      <p:sp>
        <p:nvSpPr>
          <p:cNvPr id="610" name="Google Shape;610;p85"/>
          <p:cNvSpPr txBox="1"/>
          <p:nvPr>
            <p:ph idx="1" type="body"/>
          </p:nvPr>
        </p:nvSpPr>
        <p:spPr>
          <a:xfrm>
            <a:off x="1662900" y="1930500"/>
            <a:ext cx="8480400" cy="4213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3000">
              <a:solidFill>
                <a:srgbClr val="F4CCCC"/>
              </a:solidFill>
            </a:endParaRPr>
          </a:p>
          <a:p>
            <a:pPr indent="0" lvl="0" marL="0" rtl="0" algn="just">
              <a:spcBef>
                <a:spcPts val="0"/>
              </a:spcBef>
              <a:spcAft>
                <a:spcPts val="0"/>
              </a:spcAft>
              <a:buNone/>
            </a:pPr>
            <a:r>
              <a:rPr lang="en-IN" sz="3000">
                <a:solidFill>
                  <a:schemeClr val="lt2"/>
                </a:solidFill>
              </a:rPr>
              <a:t>The dataset used for training is the Chest X-ray14 dataset released by Wang et. al. (2017) [7] which contains 112,120 frontal-view chest X-ray images of 30,805 unique patients. A smaller dataset was created using Python by taking 100 images from each class. Hence, 1500 images along with their labels serve as input to the model.</a:t>
            </a:r>
            <a:endParaRPr sz="3000">
              <a:solidFill>
                <a:schemeClr val="lt2"/>
              </a:solidFill>
            </a:endParaRPr>
          </a:p>
          <a:p>
            <a:pPr indent="0" lvl="0" marL="457200" rtl="0" algn="l">
              <a:lnSpc>
                <a:spcPct val="100000"/>
              </a:lnSpc>
              <a:spcBef>
                <a:spcPts val="0"/>
              </a:spcBef>
              <a:spcAft>
                <a:spcPts val="0"/>
              </a:spcAft>
              <a:buNone/>
            </a:pPr>
            <a:r>
              <a:t/>
            </a:r>
            <a:endParaRPr sz="3000">
              <a:solidFill>
                <a:srgbClr val="F4CCCC"/>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6"/>
          <p:cNvSpPr txBox="1"/>
          <p:nvPr>
            <p:ph type="title"/>
          </p:nvPr>
        </p:nvSpPr>
        <p:spPr>
          <a:xfrm>
            <a:off x="759450" y="281075"/>
            <a:ext cx="9774000" cy="942000"/>
          </a:xfrm>
          <a:prstGeom prst="rect">
            <a:avLst/>
          </a:prstGeom>
        </p:spPr>
        <p:txBody>
          <a:bodyPr anchorCtr="0" anchor="t" bIns="45700" lIns="91425" spcFirstLastPara="1" rIns="91425" wrap="square" tIns="45700">
            <a:noAutofit/>
          </a:bodyPr>
          <a:lstStyle/>
          <a:p>
            <a:pPr indent="-533400" lvl="0" marL="457200" rtl="0" algn="l">
              <a:spcBef>
                <a:spcPts val="0"/>
              </a:spcBef>
              <a:spcAft>
                <a:spcPts val="0"/>
              </a:spcAft>
              <a:buClr>
                <a:srgbClr val="F4CCCC"/>
              </a:buClr>
              <a:buSzPts val="4800"/>
              <a:buAutoNum type="arabicPeriod"/>
            </a:pPr>
            <a:r>
              <a:rPr lang="en-IN" sz="4800">
                <a:solidFill>
                  <a:srgbClr val="F4CCCC"/>
                </a:solidFill>
              </a:rPr>
              <a:t>DATASET</a:t>
            </a:r>
            <a:endParaRPr/>
          </a:p>
        </p:txBody>
      </p:sp>
      <p:sp>
        <p:nvSpPr>
          <p:cNvPr id="616" name="Google Shape;616;p86"/>
          <p:cNvSpPr txBox="1"/>
          <p:nvPr>
            <p:ph idx="1" type="body"/>
          </p:nvPr>
        </p:nvSpPr>
        <p:spPr>
          <a:xfrm>
            <a:off x="3572450" y="5626024"/>
            <a:ext cx="4312200" cy="837300"/>
          </a:xfrm>
          <a:prstGeom prst="rect">
            <a:avLst/>
          </a:prstGeom>
        </p:spPr>
        <p:txBody>
          <a:bodyPr anchorCtr="0" anchor="t" bIns="45700" lIns="91425" spcFirstLastPara="1" rIns="91425" wrap="square" tIns="45700">
            <a:noAutofit/>
          </a:bodyPr>
          <a:lstStyle/>
          <a:p>
            <a:pPr indent="0" lvl="0" marL="0" rtl="0" algn="l">
              <a:spcBef>
                <a:spcPts val="400"/>
              </a:spcBef>
              <a:spcAft>
                <a:spcPts val="1000"/>
              </a:spcAft>
              <a:buNone/>
            </a:pPr>
            <a:r>
              <a:rPr lang="en-IN" sz="2000">
                <a:solidFill>
                  <a:schemeClr val="lt2"/>
                </a:solidFill>
              </a:rPr>
              <a:t>1500 images dataset(100 per class).</a:t>
            </a:r>
            <a:endParaRPr sz="2000">
              <a:solidFill>
                <a:schemeClr val="lt2"/>
              </a:solidFill>
            </a:endParaRPr>
          </a:p>
        </p:txBody>
      </p:sp>
      <p:pic>
        <p:nvPicPr>
          <p:cNvPr id="617" name="Google Shape;617;p86"/>
          <p:cNvPicPr preferRelativeResize="0"/>
          <p:nvPr/>
        </p:nvPicPr>
        <p:blipFill rotWithShape="1">
          <a:blip r:embed="rId3">
            <a:alphaModFix/>
          </a:blip>
          <a:srcRect b="7641" l="10007" r="0" t="19439"/>
          <a:stretch/>
        </p:blipFill>
        <p:spPr>
          <a:xfrm>
            <a:off x="2833550" y="2012650"/>
            <a:ext cx="6591075" cy="3397850"/>
          </a:xfrm>
          <a:prstGeom prst="rect">
            <a:avLst/>
          </a:prstGeom>
          <a:noFill/>
          <a:ln>
            <a:noFill/>
          </a:ln>
        </p:spPr>
      </p:pic>
      <p:sp>
        <p:nvSpPr>
          <p:cNvPr id="618" name="Google Shape;618;p86"/>
          <p:cNvSpPr txBox="1"/>
          <p:nvPr>
            <p:ph type="title"/>
          </p:nvPr>
        </p:nvSpPr>
        <p:spPr>
          <a:xfrm>
            <a:off x="-4478625" y="1695325"/>
            <a:ext cx="3801000" cy="912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4800">
              <a:solidFill>
                <a:srgbClr val="F4CCCC"/>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87"/>
          <p:cNvPicPr preferRelativeResize="0"/>
          <p:nvPr/>
        </p:nvPicPr>
        <p:blipFill rotWithShape="1">
          <a:blip r:embed="rId3">
            <a:alphaModFix/>
          </a:blip>
          <a:srcRect b="0" l="0" r="0" t="0"/>
          <a:stretch/>
        </p:blipFill>
        <p:spPr>
          <a:xfrm>
            <a:off x="1221425" y="544300"/>
            <a:ext cx="2308275" cy="2308275"/>
          </a:xfrm>
          <a:prstGeom prst="rect">
            <a:avLst/>
          </a:prstGeom>
          <a:noFill/>
          <a:ln>
            <a:noFill/>
          </a:ln>
        </p:spPr>
      </p:pic>
      <p:pic>
        <p:nvPicPr>
          <p:cNvPr id="624" name="Google Shape;624;p87"/>
          <p:cNvPicPr preferRelativeResize="0"/>
          <p:nvPr/>
        </p:nvPicPr>
        <p:blipFill rotWithShape="1">
          <a:blip r:embed="rId4">
            <a:alphaModFix/>
          </a:blip>
          <a:srcRect b="0" l="0" r="0" t="0"/>
          <a:stretch/>
        </p:blipFill>
        <p:spPr>
          <a:xfrm>
            <a:off x="4789450" y="446325"/>
            <a:ext cx="2406249" cy="2406249"/>
          </a:xfrm>
          <a:prstGeom prst="rect">
            <a:avLst/>
          </a:prstGeom>
          <a:noFill/>
          <a:ln>
            <a:noFill/>
          </a:ln>
        </p:spPr>
      </p:pic>
      <p:sp>
        <p:nvSpPr>
          <p:cNvPr id="625" name="Google Shape;625;p87"/>
          <p:cNvSpPr txBox="1"/>
          <p:nvPr/>
        </p:nvSpPr>
        <p:spPr>
          <a:xfrm>
            <a:off x="5650100" y="2852575"/>
            <a:ext cx="1041000" cy="46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D9D9D9"/>
                </a:solidFill>
                <a:latin typeface="Trebuchet MS"/>
                <a:ea typeface="Trebuchet MS"/>
                <a:cs typeface="Trebuchet MS"/>
                <a:sym typeface="Trebuchet MS"/>
              </a:rPr>
              <a:t>Fibrosis</a:t>
            </a:r>
            <a:endParaRPr b="0" i="0" sz="1800" u="none" cap="none" strike="noStrike">
              <a:solidFill>
                <a:srgbClr val="D9D9D9"/>
              </a:solidFill>
              <a:latin typeface="Trebuchet MS"/>
              <a:ea typeface="Trebuchet MS"/>
              <a:cs typeface="Trebuchet MS"/>
              <a:sym typeface="Trebuchet MS"/>
            </a:endParaRPr>
          </a:p>
        </p:txBody>
      </p:sp>
      <p:sp>
        <p:nvSpPr>
          <p:cNvPr id="626" name="Google Shape;626;p87"/>
          <p:cNvSpPr txBox="1"/>
          <p:nvPr/>
        </p:nvSpPr>
        <p:spPr>
          <a:xfrm>
            <a:off x="1652522" y="2852575"/>
            <a:ext cx="2406300" cy="46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EFEFEF"/>
                </a:solidFill>
                <a:latin typeface="Trebuchet MS"/>
                <a:ea typeface="Trebuchet MS"/>
                <a:cs typeface="Trebuchet MS"/>
                <a:sym typeface="Trebuchet MS"/>
              </a:rPr>
              <a:t>Cardiomegaly</a:t>
            </a:r>
            <a:endParaRPr b="0" i="0" sz="1800" u="none" cap="none" strike="noStrike">
              <a:solidFill>
                <a:srgbClr val="EFEFEF"/>
              </a:solidFill>
              <a:latin typeface="Trebuchet MS"/>
              <a:ea typeface="Trebuchet MS"/>
              <a:cs typeface="Trebuchet MS"/>
              <a:sym typeface="Trebuchet MS"/>
            </a:endParaRPr>
          </a:p>
        </p:txBody>
      </p:sp>
      <p:pic>
        <p:nvPicPr>
          <p:cNvPr id="627" name="Google Shape;627;p87"/>
          <p:cNvPicPr preferRelativeResize="0"/>
          <p:nvPr/>
        </p:nvPicPr>
        <p:blipFill rotWithShape="1">
          <a:blip r:embed="rId5">
            <a:alphaModFix/>
          </a:blip>
          <a:srcRect b="0" l="0" r="0" t="0"/>
          <a:stretch/>
        </p:blipFill>
        <p:spPr>
          <a:xfrm>
            <a:off x="8455450" y="446325"/>
            <a:ext cx="2406249" cy="2406249"/>
          </a:xfrm>
          <a:prstGeom prst="rect">
            <a:avLst/>
          </a:prstGeom>
          <a:noFill/>
          <a:ln>
            <a:noFill/>
          </a:ln>
        </p:spPr>
      </p:pic>
      <p:sp>
        <p:nvSpPr>
          <p:cNvPr id="628" name="Google Shape;628;p87"/>
          <p:cNvSpPr txBox="1"/>
          <p:nvPr/>
        </p:nvSpPr>
        <p:spPr>
          <a:xfrm>
            <a:off x="9355163" y="2852575"/>
            <a:ext cx="891600" cy="46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D9D9D9"/>
                </a:solidFill>
                <a:latin typeface="Trebuchet MS"/>
                <a:ea typeface="Trebuchet MS"/>
                <a:cs typeface="Trebuchet MS"/>
                <a:sym typeface="Trebuchet MS"/>
              </a:rPr>
              <a:t>Hernia</a:t>
            </a:r>
            <a:endParaRPr b="0" i="0" sz="1800" u="none" cap="none" strike="noStrike">
              <a:solidFill>
                <a:srgbClr val="D9D9D9"/>
              </a:solidFill>
              <a:latin typeface="Trebuchet MS"/>
              <a:ea typeface="Trebuchet MS"/>
              <a:cs typeface="Trebuchet MS"/>
              <a:sym typeface="Trebuchet MS"/>
            </a:endParaRPr>
          </a:p>
        </p:txBody>
      </p:sp>
      <p:pic>
        <p:nvPicPr>
          <p:cNvPr id="629" name="Google Shape;629;p87"/>
          <p:cNvPicPr preferRelativeResize="0"/>
          <p:nvPr/>
        </p:nvPicPr>
        <p:blipFill rotWithShape="1">
          <a:blip r:embed="rId6">
            <a:alphaModFix/>
          </a:blip>
          <a:srcRect b="19348" l="0" r="0" t="0"/>
          <a:stretch/>
        </p:blipFill>
        <p:spPr>
          <a:xfrm>
            <a:off x="2662925" y="3747350"/>
            <a:ext cx="2642501" cy="2148449"/>
          </a:xfrm>
          <a:prstGeom prst="rect">
            <a:avLst/>
          </a:prstGeom>
          <a:noFill/>
          <a:ln>
            <a:noFill/>
          </a:ln>
        </p:spPr>
      </p:pic>
      <p:sp>
        <p:nvSpPr>
          <p:cNvPr id="630" name="Google Shape;630;p87"/>
          <p:cNvSpPr txBox="1"/>
          <p:nvPr/>
        </p:nvSpPr>
        <p:spPr>
          <a:xfrm>
            <a:off x="3439875" y="6035100"/>
            <a:ext cx="1349400" cy="46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EFEFEF"/>
                </a:solidFill>
                <a:latin typeface="Trebuchet MS"/>
                <a:ea typeface="Trebuchet MS"/>
                <a:cs typeface="Trebuchet MS"/>
                <a:sym typeface="Trebuchet MS"/>
              </a:rPr>
              <a:t>Infiltration</a:t>
            </a:r>
            <a:endParaRPr b="0" i="0" sz="1800" u="none" cap="none" strike="noStrike">
              <a:solidFill>
                <a:srgbClr val="EFEFEF"/>
              </a:solidFill>
              <a:latin typeface="Trebuchet MS"/>
              <a:ea typeface="Trebuchet MS"/>
              <a:cs typeface="Trebuchet MS"/>
              <a:sym typeface="Trebuchet MS"/>
            </a:endParaRPr>
          </a:p>
        </p:txBody>
      </p:sp>
      <p:pic>
        <p:nvPicPr>
          <p:cNvPr id="631" name="Google Shape;631;p87"/>
          <p:cNvPicPr preferRelativeResize="0"/>
          <p:nvPr/>
        </p:nvPicPr>
        <p:blipFill rotWithShape="1">
          <a:blip r:embed="rId7">
            <a:alphaModFix/>
          </a:blip>
          <a:srcRect b="0" l="0" r="0" t="0"/>
          <a:stretch/>
        </p:blipFill>
        <p:spPr>
          <a:xfrm>
            <a:off x="6985675" y="3716550"/>
            <a:ext cx="2210051" cy="2210051"/>
          </a:xfrm>
          <a:prstGeom prst="rect">
            <a:avLst/>
          </a:prstGeom>
          <a:noFill/>
          <a:ln>
            <a:noFill/>
          </a:ln>
        </p:spPr>
      </p:pic>
      <p:sp>
        <p:nvSpPr>
          <p:cNvPr id="632" name="Google Shape;632;p87"/>
          <p:cNvSpPr txBox="1"/>
          <p:nvPr/>
        </p:nvSpPr>
        <p:spPr>
          <a:xfrm>
            <a:off x="7656750" y="6068700"/>
            <a:ext cx="10803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D9D9D9"/>
                </a:solidFill>
                <a:latin typeface="Trebuchet MS"/>
                <a:ea typeface="Trebuchet MS"/>
                <a:cs typeface="Trebuchet MS"/>
                <a:sym typeface="Trebuchet MS"/>
              </a:rPr>
              <a:t>Nodule</a:t>
            </a:r>
            <a:endParaRPr b="0" i="0" sz="1800" u="none" cap="none" strike="noStrike">
              <a:solidFill>
                <a:srgbClr val="D9D9D9"/>
              </a:solidFill>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IN" sz="4800">
                <a:solidFill>
                  <a:srgbClr val="F4CCCC"/>
                </a:solidFill>
              </a:rPr>
              <a:t>2. DATA PREPROCESSING</a:t>
            </a:r>
            <a:endParaRPr/>
          </a:p>
          <a:p>
            <a:pPr indent="0" lvl="0" marL="0" rtl="0" algn="l">
              <a:lnSpc>
                <a:spcPct val="100000"/>
              </a:lnSpc>
              <a:spcBef>
                <a:spcPts val="0"/>
              </a:spcBef>
              <a:spcAft>
                <a:spcPts val="0"/>
              </a:spcAft>
              <a:buSzPts val="1800"/>
              <a:buNone/>
            </a:pPr>
            <a:r>
              <a:t/>
            </a:r>
            <a:endParaRPr sz="6000">
              <a:solidFill>
                <a:srgbClr val="8CB3E3"/>
              </a:solidFill>
            </a:endParaRPr>
          </a:p>
        </p:txBody>
      </p:sp>
      <p:sp>
        <p:nvSpPr>
          <p:cNvPr id="638" name="Google Shape;638;p8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440"/>
              <a:buNone/>
            </a:pPr>
            <a:r>
              <a:t/>
            </a:r>
            <a:endParaRPr/>
          </a:p>
        </p:txBody>
      </p:sp>
      <p:pic>
        <p:nvPicPr>
          <p:cNvPr id="639" name="Google Shape;639;p88"/>
          <p:cNvPicPr preferRelativeResize="0"/>
          <p:nvPr/>
        </p:nvPicPr>
        <p:blipFill rotWithShape="1">
          <a:blip r:embed="rId3">
            <a:alphaModFix/>
          </a:blip>
          <a:srcRect b="0" l="0" r="21587" t="0"/>
          <a:stretch/>
        </p:blipFill>
        <p:spPr>
          <a:xfrm>
            <a:off x="6907523" y="2028100"/>
            <a:ext cx="4651174" cy="3880801"/>
          </a:xfrm>
          <a:prstGeom prst="rect">
            <a:avLst/>
          </a:prstGeom>
          <a:noFill/>
          <a:ln>
            <a:noFill/>
          </a:ln>
        </p:spPr>
      </p:pic>
      <p:pic>
        <p:nvPicPr>
          <p:cNvPr id="640" name="Google Shape;640;p88"/>
          <p:cNvPicPr preferRelativeResize="0"/>
          <p:nvPr/>
        </p:nvPicPr>
        <p:blipFill rotWithShape="1">
          <a:blip r:embed="rId4">
            <a:alphaModFix/>
          </a:blip>
          <a:srcRect b="0" l="0" r="14580" t="0"/>
          <a:stretch/>
        </p:blipFill>
        <p:spPr>
          <a:xfrm>
            <a:off x="403325" y="2028100"/>
            <a:ext cx="6285350" cy="388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9"/>
          <p:cNvSpPr txBox="1"/>
          <p:nvPr>
            <p:ph type="title"/>
          </p:nvPr>
        </p:nvSpPr>
        <p:spPr>
          <a:xfrm>
            <a:off x="677334" y="609600"/>
            <a:ext cx="8596800" cy="13209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en-IN" sz="4800">
                <a:solidFill>
                  <a:srgbClr val="F4CCCC"/>
                </a:solidFill>
              </a:rPr>
              <a:t>2. </a:t>
            </a:r>
            <a:r>
              <a:rPr lang="en-IN" sz="4800">
                <a:solidFill>
                  <a:srgbClr val="F4CCCC"/>
                </a:solidFill>
              </a:rPr>
              <a:t>DATA PREPROCESSING</a:t>
            </a:r>
            <a:endParaRPr/>
          </a:p>
        </p:txBody>
      </p:sp>
      <p:sp>
        <p:nvSpPr>
          <p:cNvPr id="646" name="Google Shape;646;p89"/>
          <p:cNvSpPr txBox="1"/>
          <p:nvPr>
            <p:ph idx="1" type="body"/>
          </p:nvPr>
        </p:nvSpPr>
        <p:spPr>
          <a:xfrm>
            <a:off x="985300" y="1755524"/>
            <a:ext cx="8596800" cy="183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lang="en-IN" sz="2400">
                <a:solidFill>
                  <a:srgbClr val="FF9900"/>
                </a:solidFill>
              </a:rPr>
              <a:t>Input Images</a:t>
            </a:r>
            <a:endParaRPr sz="2200">
              <a:solidFill>
                <a:schemeClr val="lt2"/>
              </a:solidFill>
            </a:endParaRPr>
          </a:p>
          <a:p>
            <a:pPr indent="0" lvl="0" marL="0" rtl="0" algn="just">
              <a:spcBef>
                <a:spcPts val="0"/>
              </a:spcBef>
              <a:spcAft>
                <a:spcPts val="0"/>
              </a:spcAft>
              <a:buNone/>
            </a:pPr>
            <a:r>
              <a:rPr lang="en-IN" sz="2200">
                <a:solidFill>
                  <a:schemeClr val="lt2"/>
                </a:solidFill>
              </a:rPr>
              <a:t>The input images are downscaled to 224x224 so that it can be fed to the network. </a:t>
            </a:r>
            <a:endParaRPr sz="2200">
              <a:solidFill>
                <a:schemeClr val="lt2"/>
              </a:solidFill>
            </a:endParaRPr>
          </a:p>
          <a:p>
            <a:pPr indent="0" lvl="0" marL="0" rtl="0" algn="just">
              <a:spcBef>
                <a:spcPts val="0"/>
              </a:spcBef>
              <a:spcAft>
                <a:spcPts val="0"/>
              </a:spcAft>
              <a:buNone/>
            </a:pPr>
            <a:r>
              <a:rPr lang="en-IN" sz="2200">
                <a:solidFill>
                  <a:schemeClr val="lt2"/>
                </a:solidFill>
              </a:rPr>
              <a:t>The images are also normalized based on mean and standard deviation and are also randomly horizontally flipped.</a:t>
            </a:r>
            <a:endParaRPr sz="2200">
              <a:solidFill>
                <a:srgbClr val="FFF2CC"/>
              </a:solidFill>
            </a:endParaRPr>
          </a:p>
          <a:p>
            <a:pPr indent="0" lvl="0" marL="0" rtl="0" algn="l">
              <a:spcBef>
                <a:spcPts val="1000"/>
              </a:spcBef>
              <a:spcAft>
                <a:spcPts val="0"/>
              </a:spcAft>
              <a:buNone/>
            </a:pPr>
            <a:r>
              <a:t/>
            </a:r>
            <a:endParaRPr/>
          </a:p>
        </p:txBody>
      </p:sp>
      <p:pic>
        <p:nvPicPr>
          <p:cNvPr id="647" name="Google Shape;647;p89"/>
          <p:cNvPicPr preferRelativeResize="0"/>
          <p:nvPr/>
        </p:nvPicPr>
        <p:blipFill rotWithShape="1">
          <a:blip r:embed="rId3">
            <a:alphaModFix/>
          </a:blip>
          <a:srcRect b="0" l="8153" r="34989" t="0"/>
          <a:stretch/>
        </p:blipFill>
        <p:spPr>
          <a:xfrm>
            <a:off x="1141800" y="3668125"/>
            <a:ext cx="3860200" cy="2422875"/>
          </a:xfrm>
          <a:prstGeom prst="rect">
            <a:avLst/>
          </a:prstGeom>
          <a:noFill/>
          <a:ln>
            <a:noFill/>
          </a:ln>
        </p:spPr>
      </p:pic>
      <p:pic>
        <p:nvPicPr>
          <p:cNvPr id="648" name="Google Shape;648;p89"/>
          <p:cNvPicPr preferRelativeResize="0"/>
          <p:nvPr/>
        </p:nvPicPr>
        <p:blipFill rotWithShape="1">
          <a:blip r:embed="rId4">
            <a:alphaModFix/>
          </a:blip>
          <a:srcRect b="0" l="0" r="23147" t="0"/>
          <a:stretch/>
        </p:blipFill>
        <p:spPr>
          <a:xfrm>
            <a:off x="6151550" y="3719450"/>
            <a:ext cx="4032775" cy="2320225"/>
          </a:xfrm>
          <a:prstGeom prst="rect">
            <a:avLst/>
          </a:prstGeom>
          <a:noFill/>
          <a:ln>
            <a:noFill/>
          </a:ln>
        </p:spPr>
      </p:pic>
      <p:sp>
        <p:nvSpPr>
          <p:cNvPr id="649" name="Google Shape;649;p89"/>
          <p:cNvSpPr txBox="1"/>
          <p:nvPr/>
        </p:nvSpPr>
        <p:spPr>
          <a:xfrm>
            <a:off x="2279000" y="6173000"/>
            <a:ext cx="15858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900">
                <a:solidFill>
                  <a:srgbClr val="EFEFEF"/>
                </a:solidFill>
                <a:latin typeface="Trebuchet MS"/>
                <a:ea typeface="Trebuchet MS"/>
                <a:cs typeface="Trebuchet MS"/>
                <a:sym typeface="Trebuchet MS"/>
              </a:rPr>
              <a:t>Input Image</a:t>
            </a:r>
            <a:endParaRPr sz="1900">
              <a:solidFill>
                <a:srgbClr val="EFEFEF"/>
              </a:solidFill>
              <a:latin typeface="Trebuchet MS"/>
              <a:ea typeface="Trebuchet MS"/>
              <a:cs typeface="Trebuchet MS"/>
              <a:sym typeface="Trebuchet MS"/>
            </a:endParaRPr>
          </a:p>
        </p:txBody>
      </p:sp>
      <p:sp>
        <p:nvSpPr>
          <p:cNvPr id="650" name="Google Shape;650;p89"/>
          <p:cNvSpPr txBox="1"/>
          <p:nvPr/>
        </p:nvSpPr>
        <p:spPr>
          <a:xfrm>
            <a:off x="7017788" y="6173000"/>
            <a:ext cx="27861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900">
                <a:solidFill>
                  <a:srgbClr val="EFEFEF"/>
                </a:solidFill>
                <a:latin typeface="Trebuchet MS"/>
                <a:ea typeface="Trebuchet MS"/>
                <a:cs typeface="Trebuchet MS"/>
                <a:sym typeface="Trebuchet MS"/>
              </a:rPr>
              <a:t>Preprocessed Image</a:t>
            </a:r>
            <a:endParaRPr sz="1900">
              <a:solidFill>
                <a:srgbClr val="EFEFEF"/>
              </a:solidFill>
              <a:latin typeface="Trebuchet MS"/>
              <a:ea typeface="Trebuchet MS"/>
              <a:cs typeface="Trebuchet MS"/>
              <a:sym typeface="Trebuchet MS"/>
            </a:endParaRPr>
          </a:p>
        </p:txBody>
      </p:sp>
      <p:sp>
        <p:nvSpPr>
          <p:cNvPr id="651" name="Google Shape;651;p89"/>
          <p:cNvSpPr/>
          <p:nvPr/>
        </p:nvSpPr>
        <p:spPr>
          <a:xfrm>
            <a:off x="5126775" y="4414850"/>
            <a:ext cx="900000" cy="557100"/>
          </a:xfrm>
          <a:prstGeom prst="rightArrow">
            <a:avLst>
              <a:gd fmla="val 50000" name="adj1"/>
              <a:gd fmla="val 50000" name="adj2"/>
            </a:avLst>
          </a:prstGeom>
          <a:solidFill>
            <a:srgbClr val="D5A6B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0"/>
          <p:cNvSpPr txBox="1"/>
          <p:nvPr>
            <p:ph type="title"/>
          </p:nvPr>
        </p:nvSpPr>
        <p:spPr>
          <a:xfrm>
            <a:off x="677323" y="609600"/>
            <a:ext cx="10698000" cy="13209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en-IN" sz="4800">
                <a:solidFill>
                  <a:srgbClr val="F4CCCC"/>
                </a:solidFill>
                <a:latin typeface="Arial"/>
                <a:ea typeface="Arial"/>
                <a:cs typeface="Arial"/>
                <a:sym typeface="Arial"/>
              </a:rPr>
              <a:t>3. CLASSES (OUTPUT LABELS)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57" name="Google Shape;657;p90"/>
          <p:cNvSpPr txBox="1"/>
          <p:nvPr>
            <p:ph idx="1" type="body"/>
          </p:nvPr>
        </p:nvSpPr>
        <p:spPr>
          <a:xfrm>
            <a:off x="5977000" y="1930500"/>
            <a:ext cx="4312200" cy="44145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t/>
            </a:r>
            <a:endParaRPr sz="2200">
              <a:solidFill>
                <a:schemeClr val="lt2"/>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lt2"/>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lt2"/>
              </a:solidFill>
              <a:latin typeface="Times New Roman"/>
              <a:ea typeface="Times New Roman"/>
              <a:cs typeface="Times New Roman"/>
              <a:sym typeface="Times New Roman"/>
            </a:endParaRPr>
          </a:p>
          <a:p>
            <a:pPr indent="0" lvl="0" marL="457200" rtl="0" algn="just">
              <a:spcBef>
                <a:spcPts val="0"/>
              </a:spcBef>
              <a:spcAft>
                <a:spcPts val="0"/>
              </a:spcAft>
              <a:buNone/>
            </a:pPr>
            <a:r>
              <a:rPr lang="en-IN" sz="2200">
                <a:solidFill>
                  <a:schemeClr val="lt2"/>
                </a:solidFill>
                <a:latin typeface="Times New Roman"/>
                <a:ea typeface="Times New Roman"/>
                <a:cs typeface="Times New Roman"/>
                <a:sym typeface="Times New Roman"/>
              </a:rPr>
              <a:t>9. Infiltration</a:t>
            </a:r>
            <a:endParaRPr sz="2200">
              <a:solidFill>
                <a:schemeClr val="lt2"/>
              </a:solidFill>
              <a:latin typeface="Times New Roman"/>
              <a:ea typeface="Times New Roman"/>
              <a:cs typeface="Times New Roman"/>
              <a:sym typeface="Times New Roman"/>
            </a:endParaRPr>
          </a:p>
          <a:p>
            <a:pPr indent="0" lvl="0" marL="457200" rtl="0" algn="just">
              <a:spcBef>
                <a:spcPts val="0"/>
              </a:spcBef>
              <a:spcAft>
                <a:spcPts val="0"/>
              </a:spcAft>
              <a:buNone/>
            </a:pPr>
            <a:r>
              <a:rPr lang="en-IN" sz="2200">
                <a:solidFill>
                  <a:schemeClr val="lt2"/>
                </a:solidFill>
                <a:latin typeface="Times New Roman"/>
                <a:ea typeface="Times New Roman"/>
                <a:cs typeface="Times New Roman"/>
                <a:sym typeface="Times New Roman"/>
              </a:rPr>
              <a:t>10. Mass</a:t>
            </a:r>
            <a:endParaRPr sz="2200">
              <a:solidFill>
                <a:schemeClr val="lt2"/>
              </a:solidFill>
              <a:latin typeface="Times New Roman"/>
              <a:ea typeface="Times New Roman"/>
              <a:cs typeface="Times New Roman"/>
              <a:sym typeface="Times New Roman"/>
            </a:endParaRPr>
          </a:p>
          <a:p>
            <a:pPr indent="0" lvl="0" marL="457200" rtl="0" algn="just">
              <a:spcBef>
                <a:spcPts val="0"/>
              </a:spcBef>
              <a:spcAft>
                <a:spcPts val="0"/>
              </a:spcAft>
              <a:buNone/>
            </a:pPr>
            <a:r>
              <a:rPr lang="en-IN" sz="2200">
                <a:solidFill>
                  <a:schemeClr val="lt2"/>
                </a:solidFill>
                <a:latin typeface="Times New Roman"/>
                <a:ea typeface="Times New Roman"/>
                <a:cs typeface="Times New Roman"/>
                <a:sym typeface="Times New Roman"/>
              </a:rPr>
              <a:t>11. Nodule</a:t>
            </a:r>
            <a:endParaRPr sz="2200">
              <a:solidFill>
                <a:schemeClr val="lt2"/>
              </a:solidFill>
              <a:latin typeface="Times New Roman"/>
              <a:ea typeface="Times New Roman"/>
              <a:cs typeface="Times New Roman"/>
              <a:sym typeface="Times New Roman"/>
            </a:endParaRPr>
          </a:p>
          <a:p>
            <a:pPr indent="0" lvl="0" marL="457200" rtl="0" algn="just">
              <a:spcBef>
                <a:spcPts val="0"/>
              </a:spcBef>
              <a:spcAft>
                <a:spcPts val="0"/>
              </a:spcAft>
              <a:buNone/>
            </a:pPr>
            <a:r>
              <a:rPr lang="en-IN" sz="2200">
                <a:solidFill>
                  <a:schemeClr val="lt2"/>
                </a:solidFill>
                <a:latin typeface="Times New Roman"/>
                <a:ea typeface="Times New Roman"/>
                <a:cs typeface="Times New Roman"/>
                <a:sym typeface="Times New Roman"/>
              </a:rPr>
              <a:t>12. Pleural thickening </a:t>
            </a:r>
            <a:endParaRPr sz="2200">
              <a:solidFill>
                <a:schemeClr val="lt2"/>
              </a:solidFill>
              <a:latin typeface="Times New Roman"/>
              <a:ea typeface="Times New Roman"/>
              <a:cs typeface="Times New Roman"/>
              <a:sym typeface="Times New Roman"/>
            </a:endParaRPr>
          </a:p>
          <a:p>
            <a:pPr indent="0" lvl="0" marL="457200" rtl="0" algn="just">
              <a:spcBef>
                <a:spcPts val="0"/>
              </a:spcBef>
              <a:spcAft>
                <a:spcPts val="0"/>
              </a:spcAft>
              <a:buNone/>
            </a:pPr>
            <a:r>
              <a:rPr lang="en-IN" sz="2200">
                <a:solidFill>
                  <a:schemeClr val="lt2"/>
                </a:solidFill>
                <a:latin typeface="Times New Roman"/>
                <a:ea typeface="Times New Roman"/>
                <a:cs typeface="Times New Roman"/>
                <a:sym typeface="Times New Roman"/>
              </a:rPr>
              <a:t>13. Pneumonia </a:t>
            </a:r>
            <a:endParaRPr sz="2200">
              <a:solidFill>
                <a:schemeClr val="lt2"/>
              </a:solidFill>
              <a:latin typeface="Times New Roman"/>
              <a:ea typeface="Times New Roman"/>
              <a:cs typeface="Times New Roman"/>
              <a:sym typeface="Times New Roman"/>
            </a:endParaRPr>
          </a:p>
          <a:p>
            <a:pPr indent="0" lvl="0" marL="457200" rtl="0" algn="just">
              <a:spcBef>
                <a:spcPts val="0"/>
              </a:spcBef>
              <a:spcAft>
                <a:spcPts val="0"/>
              </a:spcAft>
              <a:buNone/>
            </a:pPr>
            <a:r>
              <a:rPr lang="en-IN" sz="2200">
                <a:solidFill>
                  <a:schemeClr val="lt2"/>
                </a:solidFill>
                <a:latin typeface="Times New Roman"/>
                <a:ea typeface="Times New Roman"/>
                <a:cs typeface="Times New Roman"/>
                <a:sym typeface="Times New Roman"/>
              </a:rPr>
              <a:t>14. Pneumothorax</a:t>
            </a:r>
            <a:endParaRPr sz="2200">
              <a:solidFill>
                <a:schemeClr val="lt2"/>
              </a:solidFill>
              <a:latin typeface="Times New Roman"/>
              <a:ea typeface="Times New Roman"/>
              <a:cs typeface="Times New Roman"/>
              <a:sym typeface="Times New Roman"/>
            </a:endParaRPr>
          </a:p>
          <a:p>
            <a:pPr indent="0" lvl="0" marL="457200" rtl="0" algn="just">
              <a:spcBef>
                <a:spcPts val="0"/>
              </a:spcBef>
              <a:spcAft>
                <a:spcPts val="0"/>
              </a:spcAft>
              <a:buNone/>
            </a:pPr>
            <a:r>
              <a:rPr lang="en-IN" sz="2200">
                <a:solidFill>
                  <a:schemeClr val="lt2"/>
                </a:solidFill>
                <a:latin typeface="Times New Roman"/>
                <a:ea typeface="Times New Roman"/>
                <a:cs typeface="Times New Roman"/>
                <a:sym typeface="Times New Roman"/>
              </a:rPr>
              <a:t>15. Normal study</a:t>
            </a:r>
            <a:endParaRPr sz="2200">
              <a:solidFill>
                <a:schemeClr val="lt2"/>
              </a:solidFill>
              <a:latin typeface="Times New Roman"/>
              <a:ea typeface="Times New Roman"/>
              <a:cs typeface="Times New Roman"/>
              <a:sym typeface="Times New Roman"/>
            </a:endParaRPr>
          </a:p>
          <a:p>
            <a:pPr indent="0" lvl="0" marL="457200" rtl="0" algn="l">
              <a:spcBef>
                <a:spcPts val="1000"/>
              </a:spcBef>
              <a:spcAft>
                <a:spcPts val="0"/>
              </a:spcAft>
              <a:buNone/>
            </a:pPr>
            <a:r>
              <a:t/>
            </a:r>
            <a:endParaRPr/>
          </a:p>
        </p:txBody>
      </p:sp>
      <p:sp>
        <p:nvSpPr>
          <p:cNvPr id="658" name="Google Shape;658;p90"/>
          <p:cNvSpPr txBox="1"/>
          <p:nvPr/>
        </p:nvSpPr>
        <p:spPr>
          <a:xfrm>
            <a:off x="1252500" y="2372850"/>
            <a:ext cx="4168200" cy="371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IN" sz="2200">
                <a:solidFill>
                  <a:schemeClr val="lt2"/>
                </a:solidFill>
                <a:latin typeface="Times New Roman"/>
                <a:ea typeface="Times New Roman"/>
                <a:cs typeface="Times New Roman"/>
                <a:sym typeface="Times New Roman"/>
              </a:rPr>
              <a:t>There are 15 classes(labels):</a:t>
            </a:r>
            <a:endParaRPr sz="2200">
              <a:solidFill>
                <a:schemeClr val="lt2"/>
              </a:solidFill>
              <a:latin typeface="Times New Roman"/>
              <a:ea typeface="Times New Roman"/>
              <a:cs typeface="Times New Roman"/>
              <a:sym typeface="Times New Roman"/>
            </a:endParaRPr>
          </a:p>
          <a:p>
            <a:pPr indent="-368300" lvl="0" marL="457200" rtl="0" algn="just">
              <a:spcBef>
                <a:spcPts val="0"/>
              </a:spcBef>
              <a:spcAft>
                <a:spcPts val="0"/>
              </a:spcAft>
              <a:buClr>
                <a:schemeClr val="lt2"/>
              </a:buClr>
              <a:buSzPts val="2200"/>
              <a:buFont typeface="Times New Roman"/>
              <a:buAutoNum type="arabicPeriod"/>
            </a:pPr>
            <a:r>
              <a:rPr lang="en-IN" sz="2200">
                <a:solidFill>
                  <a:schemeClr val="lt2"/>
                </a:solidFill>
                <a:latin typeface="Times New Roman"/>
                <a:ea typeface="Times New Roman"/>
                <a:cs typeface="Times New Roman"/>
                <a:sym typeface="Times New Roman"/>
              </a:rPr>
              <a:t>Atelectasis</a:t>
            </a:r>
            <a:endParaRPr sz="2200">
              <a:solidFill>
                <a:schemeClr val="lt2"/>
              </a:solidFill>
              <a:latin typeface="Times New Roman"/>
              <a:ea typeface="Times New Roman"/>
              <a:cs typeface="Times New Roman"/>
              <a:sym typeface="Times New Roman"/>
            </a:endParaRPr>
          </a:p>
          <a:p>
            <a:pPr indent="-368300" lvl="0" marL="457200" rtl="0" algn="just">
              <a:spcBef>
                <a:spcPts val="0"/>
              </a:spcBef>
              <a:spcAft>
                <a:spcPts val="0"/>
              </a:spcAft>
              <a:buClr>
                <a:schemeClr val="lt2"/>
              </a:buClr>
              <a:buSzPts val="2200"/>
              <a:buFont typeface="Times New Roman"/>
              <a:buAutoNum type="arabicPeriod"/>
            </a:pPr>
            <a:r>
              <a:rPr lang="en-IN" sz="2200">
                <a:solidFill>
                  <a:schemeClr val="lt2"/>
                </a:solidFill>
                <a:latin typeface="Times New Roman"/>
                <a:ea typeface="Times New Roman"/>
                <a:cs typeface="Times New Roman"/>
                <a:sym typeface="Times New Roman"/>
              </a:rPr>
              <a:t>Cardiomegaly</a:t>
            </a:r>
            <a:endParaRPr sz="2200">
              <a:solidFill>
                <a:schemeClr val="lt2"/>
              </a:solidFill>
              <a:latin typeface="Times New Roman"/>
              <a:ea typeface="Times New Roman"/>
              <a:cs typeface="Times New Roman"/>
              <a:sym typeface="Times New Roman"/>
            </a:endParaRPr>
          </a:p>
          <a:p>
            <a:pPr indent="-368300" lvl="0" marL="457200" rtl="0" algn="just">
              <a:spcBef>
                <a:spcPts val="0"/>
              </a:spcBef>
              <a:spcAft>
                <a:spcPts val="0"/>
              </a:spcAft>
              <a:buClr>
                <a:schemeClr val="lt2"/>
              </a:buClr>
              <a:buSzPts val="2200"/>
              <a:buFont typeface="Times New Roman"/>
              <a:buAutoNum type="arabicPeriod"/>
            </a:pPr>
            <a:r>
              <a:rPr lang="en-IN" sz="2200">
                <a:solidFill>
                  <a:schemeClr val="lt2"/>
                </a:solidFill>
                <a:latin typeface="Times New Roman"/>
                <a:ea typeface="Times New Roman"/>
                <a:cs typeface="Times New Roman"/>
                <a:sym typeface="Times New Roman"/>
              </a:rPr>
              <a:t>Consolidation</a:t>
            </a:r>
            <a:endParaRPr sz="2200">
              <a:solidFill>
                <a:schemeClr val="lt2"/>
              </a:solidFill>
              <a:latin typeface="Times New Roman"/>
              <a:ea typeface="Times New Roman"/>
              <a:cs typeface="Times New Roman"/>
              <a:sym typeface="Times New Roman"/>
            </a:endParaRPr>
          </a:p>
          <a:p>
            <a:pPr indent="-368300" lvl="0" marL="457200" rtl="0" algn="just">
              <a:spcBef>
                <a:spcPts val="0"/>
              </a:spcBef>
              <a:spcAft>
                <a:spcPts val="0"/>
              </a:spcAft>
              <a:buClr>
                <a:schemeClr val="lt2"/>
              </a:buClr>
              <a:buSzPts val="2200"/>
              <a:buFont typeface="Times New Roman"/>
              <a:buAutoNum type="arabicPeriod"/>
            </a:pPr>
            <a:r>
              <a:rPr lang="en-IN" sz="2200">
                <a:solidFill>
                  <a:schemeClr val="lt2"/>
                </a:solidFill>
                <a:latin typeface="Times New Roman"/>
                <a:ea typeface="Times New Roman"/>
                <a:cs typeface="Times New Roman"/>
                <a:sym typeface="Times New Roman"/>
              </a:rPr>
              <a:t>Edema</a:t>
            </a:r>
            <a:endParaRPr sz="2200">
              <a:solidFill>
                <a:schemeClr val="lt2"/>
              </a:solidFill>
              <a:latin typeface="Times New Roman"/>
              <a:ea typeface="Times New Roman"/>
              <a:cs typeface="Times New Roman"/>
              <a:sym typeface="Times New Roman"/>
            </a:endParaRPr>
          </a:p>
          <a:p>
            <a:pPr indent="-368300" lvl="0" marL="457200" rtl="0" algn="just">
              <a:spcBef>
                <a:spcPts val="0"/>
              </a:spcBef>
              <a:spcAft>
                <a:spcPts val="0"/>
              </a:spcAft>
              <a:buClr>
                <a:schemeClr val="lt2"/>
              </a:buClr>
              <a:buSzPts val="2200"/>
              <a:buFont typeface="Times New Roman"/>
              <a:buAutoNum type="arabicPeriod"/>
            </a:pPr>
            <a:r>
              <a:rPr lang="en-IN" sz="2200">
                <a:solidFill>
                  <a:schemeClr val="lt2"/>
                </a:solidFill>
                <a:latin typeface="Times New Roman"/>
                <a:ea typeface="Times New Roman"/>
                <a:cs typeface="Times New Roman"/>
                <a:sym typeface="Times New Roman"/>
              </a:rPr>
              <a:t>Effusion</a:t>
            </a:r>
            <a:endParaRPr sz="2200">
              <a:solidFill>
                <a:schemeClr val="lt2"/>
              </a:solidFill>
              <a:latin typeface="Times New Roman"/>
              <a:ea typeface="Times New Roman"/>
              <a:cs typeface="Times New Roman"/>
              <a:sym typeface="Times New Roman"/>
            </a:endParaRPr>
          </a:p>
          <a:p>
            <a:pPr indent="-368300" lvl="0" marL="457200" rtl="0" algn="just">
              <a:spcBef>
                <a:spcPts val="0"/>
              </a:spcBef>
              <a:spcAft>
                <a:spcPts val="0"/>
              </a:spcAft>
              <a:buClr>
                <a:schemeClr val="lt2"/>
              </a:buClr>
              <a:buSzPts val="2200"/>
              <a:buFont typeface="Times New Roman"/>
              <a:buAutoNum type="arabicPeriod"/>
            </a:pPr>
            <a:r>
              <a:rPr lang="en-IN" sz="2200">
                <a:solidFill>
                  <a:schemeClr val="lt2"/>
                </a:solidFill>
                <a:latin typeface="Times New Roman"/>
                <a:ea typeface="Times New Roman"/>
                <a:cs typeface="Times New Roman"/>
                <a:sym typeface="Times New Roman"/>
              </a:rPr>
              <a:t>Emphysema </a:t>
            </a:r>
            <a:endParaRPr sz="2200">
              <a:solidFill>
                <a:schemeClr val="lt2"/>
              </a:solidFill>
              <a:latin typeface="Times New Roman"/>
              <a:ea typeface="Times New Roman"/>
              <a:cs typeface="Times New Roman"/>
              <a:sym typeface="Times New Roman"/>
            </a:endParaRPr>
          </a:p>
          <a:p>
            <a:pPr indent="-368300" lvl="0" marL="457200" rtl="0" algn="just">
              <a:spcBef>
                <a:spcPts val="0"/>
              </a:spcBef>
              <a:spcAft>
                <a:spcPts val="0"/>
              </a:spcAft>
              <a:buClr>
                <a:schemeClr val="lt2"/>
              </a:buClr>
              <a:buSzPts val="2200"/>
              <a:buFont typeface="Times New Roman"/>
              <a:buAutoNum type="arabicPeriod"/>
            </a:pPr>
            <a:r>
              <a:rPr lang="en-IN" sz="2200">
                <a:solidFill>
                  <a:schemeClr val="lt2"/>
                </a:solidFill>
                <a:latin typeface="Times New Roman"/>
                <a:ea typeface="Times New Roman"/>
                <a:cs typeface="Times New Roman"/>
                <a:sym typeface="Times New Roman"/>
              </a:rPr>
              <a:t>Fibrosis</a:t>
            </a:r>
            <a:endParaRPr sz="2200">
              <a:solidFill>
                <a:schemeClr val="lt2"/>
              </a:solidFill>
              <a:latin typeface="Times New Roman"/>
              <a:ea typeface="Times New Roman"/>
              <a:cs typeface="Times New Roman"/>
              <a:sym typeface="Times New Roman"/>
            </a:endParaRPr>
          </a:p>
          <a:p>
            <a:pPr indent="-368300" lvl="0" marL="457200" rtl="0" algn="just">
              <a:spcBef>
                <a:spcPts val="0"/>
              </a:spcBef>
              <a:spcAft>
                <a:spcPts val="0"/>
              </a:spcAft>
              <a:buClr>
                <a:schemeClr val="lt2"/>
              </a:buClr>
              <a:buSzPts val="2200"/>
              <a:buFont typeface="Times New Roman"/>
              <a:buAutoNum type="arabicPeriod"/>
            </a:pPr>
            <a:r>
              <a:rPr lang="en-IN" sz="2200">
                <a:solidFill>
                  <a:schemeClr val="lt2"/>
                </a:solidFill>
                <a:latin typeface="Times New Roman"/>
                <a:ea typeface="Times New Roman"/>
                <a:cs typeface="Times New Roman"/>
                <a:sym typeface="Times New Roman"/>
              </a:rPr>
              <a:t>Hernia</a:t>
            </a:r>
            <a:endParaRPr sz="2200">
              <a:solidFill>
                <a:schemeClr val="lt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5"/>
          <p:cNvSpPr txBox="1"/>
          <p:nvPr>
            <p:ph type="title"/>
          </p:nvPr>
        </p:nvSpPr>
        <p:spPr>
          <a:xfrm>
            <a:off x="677334" y="609600"/>
            <a:ext cx="85968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lang="en-IN" sz="4800">
                <a:solidFill>
                  <a:srgbClr val="8CB3E3"/>
                </a:solidFill>
              </a:rPr>
              <a:t>ROADMAP</a:t>
            </a:r>
            <a:endParaRPr/>
          </a:p>
        </p:txBody>
      </p:sp>
      <p:sp>
        <p:nvSpPr>
          <p:cNvPr id="431" name="Google Shape;431;p55"/>
          <p:cNvSpPr txBox="1"/>
          <p:nvPr>
            <p:ph idx="1" type="body"/>
          </p:nvPr>
        </p:nvSpPr>
        <p:spPr>
          <a:xfrm>
            <a:off x="677325" y="2041275"/>
            <a:ext cx="8596800" cy="4000200"/>
          </a:xfrm>
          <a:prstGeom prst="rect">
            <a:avLst/>
          </a:prstGeom>
        </p:spPr>
        <p:txBody>
          <a:bodyPr anchorCtr="0" anchor="t" bIns="45700" lIns="91425" spcFirstLastPara="1" rIns="91425" wrap="square" tIns="45700">
            <a:noAutofit/>
          </a:bodyPr>
          <a:lstStyle/>
          <a:p>
            <a:pPr indent="-419100" lvl="0" marL="457200" rtl="0" algn="l">
              <a:spcBef>
                <a:spcPts val="0"/>
              </a:spcBef>
              <a:spcAft>
                <a:spcPts val="0"/>
              </a:spcAft>
              <a:buClr>
                <a:srgbClr val="D9D9D9"/>
              </a:buClr>
              <a:buSzPts val="3000"/>
              <a:buChar char="►"/>
            </a:pPr>
            <a:r>
              <a:rPr lang="en-IN" sz="3000">
                <a:solidFill>
                  <a:srgbClr val="D9D9D9"/>
                </a:solidFill>
              </a:rPr>
              <a:t>Implementation</a:t>
            </a:r>
            <a:endParaRPr sz="3000">
              <a:solidFill>
                <a:srgbClr val="D9D9D9"/>
              </a:solidFill>
            </a:endParaRPr>
          </a:p>
          <a:p>
            <a:pPr indent="-419100" lvl="0" marL="457200" rtl="0" algn="l">
              <a:spcBef>
                <a:spcPts val="0"/>
              </a:spcBef>
              <a:spcAft>
                <a:spcPts val="0"/>
              </a:spcAft>
              <a:buClr>
                <a:srgbClr val="D9D9D9"/>
              </a:buClr>
              <a:buSzPts val="3000"/>
              <a:buChar char="►"/>
            </a:pPr>
            <a:r>
              <a:rPr lang="en-IN" sz="3000">
                <a:solidFill>
                  <a:srgbClr val="D9D9D9"/>
                </a:solidFill>
              </a:rPr>
              <a:t>Sample code of main logic</a:t>
            </a:r>
            <a:endParaRPr sz="3000">
              <a:solidFill>
                <a:srgbClr val="D9D9D9"/>
              </a:solidFill>
            </a:endParaRPr>
          </a:p>
          <a:p>
            <a:pPr indent="-419100" lvl="0" marL="457200" rtl="0" algn="l">
              <a:spcBef>
                <a:spcPts val="0"/>
              </a:spcBef>
              <a:spcAft>
                <a:spcPts val="0"/>
              </a:spcAft>
              <a:buClr>
                <a:srgbClr val="D9D9D9"/>
              </a:buClr>
              <a:buSzPts val="3000"/>
              <a:buChar char="►"/>
            </a:pPr>
            <a:r>
              <a:rPr lang="en-IN" sz="3000">
                <a:solidFill>
                  <a:srgbClr val="D9D9D9"/>
                </a:solidFill>
              </a:rPr>
              <a:t>Model</a:t>
            </a:r>
            <a:endParaRPr sz="3000">
              <a:solidFill>
                <a:srgbClr val="D9D9D9"/>
              </a:solidFill>
            </a:endParaRPr>
          </a:p>
          <a:p>
            <a:pPr indent="-419100" lvl="0" marL="457200" rtl="0" algn="l">
              <a:spcBef>
                <a:spcPts val="0"/>
              </a:spcBef>
              <a:spcAft>
                <a:spcPts val="0"/>
              </a:spcAft>
              <a:buClr>
                <a:srgbClr val="D9D9D9"/>
              </a:buClr>
              <a:buSzPts val="3000"/>
              <a:buChar char="►"/>
            </a:pPr>
            <a:r>
              <a:rPr lang="en-IN" sz="3000">
                <a:solidFill>
                  <a:srgbClr val="D9D9D9"/>
                </a:solidFill>
              </a:rPr>
              <a:t>Integration</a:t>
            </a:r>
            <a:endParaRPr sz="3000">
              <a:solidFill>
                <a:srgbClr val="D9D9D9"/>
              </a:solidFill>
            </a:endParaRPr>
          </a:p>
          <a:p>
            <a:pPr indent="-419100" lvl="0" marL="457200" rtl="0" algn="l">
              <a:spcBef>
                <a:spcPts val="0"/>
              </a:spcBef>
              <a:spcAft>
                <a:spcPts val="0"/>
              </a:spcAft>
              <a:buClr>
                <a:srgbClr val="D9D9D9"/>
              </a:buClr>
              <a:buSzPts val="3000"/>
              <a:buChar char="►"/>
            </a:pPr>
            <a:r>
              <a:rPr lang="en-IN" sz="3000">
                <a:solidFill>
                  <a:srgbClr val="D9D9D9"/>
                </a:solidFill>
              </a:rPr>
              <a:t>User Interface Design</a:t>
            </a:r>
            <a:endParaRPr sz="3000">
              <a:solidFill>
                <a:srgbClr val="D9D9D9"/>
              </a:solidFill>
            </a:endParaRPr>
          </a:p>
          <a:p>
            <a:pPr indent="-419100" lvl="0" marL="457200" rtl="0" algn="l">
              <a:spcBef>
                <a:spcPts val="0"/>
              </a:spcBef>
              <a:spcAft>
                <a:spcPts val="0"/>
              </a:spcAft>
              <a:buClr>
                <a:srgbClr val="D9D9D9"/>
              </a:buClr>
              <a:buSzPts val="3000"/>
              <a:buChar char="►"/>
            </a:pPr>
            <a:r>
              <a:rPr lang="en-IN" sz="3000">
                <a:solidFill>
                  <a:srgbClr val="D9D9D9"/>
                </a:solidFill>
              </a:rPr>
              <a:t>Working Demo</a:t>
            </a:r>
            <a:endParaRPr sz="3000">
              <a:solidFill>
                <a:srgbClr val="D9D9D9"/>
              </a:solidFill>
            </a:endParaRPr>
          </a:p>
          <a:p>
            <a:pPr indent="-419100" lvl="0" marL="457200" rtl="0" algn="l">
              <a:spcBef>
                <a:spcPts val="0"/>
              </a:spcBef>
              <a:spcAft>
                <a:spcPts val="0"/>
              </a:spcAft>
              <a:buClr>
                <a:srgbClr val="D9D9D9"/>
              </a:buClr>
              <a:buSzPts val="3000"/>
              <a:buChar char="►"/>
            </a:pPr>
            <a:r>
              <a:rPr lang="en-IN" sz="3000">
                <a:solidFill>
                  <a:srgbClr val="D9D9D9"/>
                </a:solidFill>
              </a:rPr>
              <a:t>Conclusion</a:t>
            </a:r>
            <a:endParaRPr sz="3000">
              <a:solidFill>
                <a:srgbClr val="D9D9D9"/>
              </a:solidFill>
            </a:endParaRPr>
          </a:p>
          <a:p>
            <a:pPr indent="-419100" lvl="0" marL="457200" rtl="0" algn="l">
              <a:spcBef>
                <a:spcPts val="0"/>
              </a:spcBef>
              <a:spcAft>
                <a:spcPts val="0"/>
              </a:spcAft>
              <a:buClr>
                <a:srgbClr val="D9D9D9"/>
              </a:buClr>
              <a:buSzPts val="3000"/>
              <a:buChar char="►"/>
            </a:pPr>
            <a:r>
              <a:rPr lang="en-IN" sz="3000">
                <a:solidFill>
                  <a:srgbClr val="D9D9D9"/>
                </a:solidFill>
              </a:rPr>
              <a:t>Future Scope</a:t>
            </a:r>
            <a:endParaRPr sz="3000">
              <a:solidFill>
                <a:srgbClr val="D9D9D9"/>
              </a:solidFill>
            </a:endParaRPr>
          </a:p>
          <a:p>
            <a:pPr indent="-419100" lvl="0" marL="457200" rtl="0" algn="l">
              <a:spcBef>
                <a:spcPts val="0"/>
              </a:spcBef>
              <a:spcAft>
                <a:spcPts val="0"/>
              </a:spcAft>
              <a:buClr>
                <a:srgbClr val="D9D9D9"/>
              </a:buClr>
              <a:buSzPts val="3000"/>
              <a:buChar char="►"/>
            </a:pPr>
            <a:r>
              <a:rPr lang="en-IN" sz="3000">
                <a:solidFill>
                  <a:srgbClr val="D9D9D9"/>
                </a:solidFill>
              </a:rPr>
              <a:t>References</a:t>
            </a:r>
            <a:endParaRPr sz="3000">
              <a:solidFill>
                <a:srgbClr val="D9D9D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1"/>
          <p:cNvSpPr txBox="1"/>
          <p:nvPr>
            <p:ph type="title"/>
          </p:nvPr>
        </p:nvSpPr>
        <p:spPr>
          <a:xfrm>
            <a:off x="677324" y="609600"/>
            <a:ext cx="9897000" cy="13209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IN" sz="4800">
                <a:solidFill>
                  <a:srgbClr val="F4CCCC"/>
                </a:solidFill>
                <a:latin typeface="Arial"/>
                <a:ea typeface="Arial"/>
                <a:cs typeface="Arial"/>
                <a:sym typeface="Arial"/>
              </a:rPr>
              <a:t>4. MODEL ARCHITECTURE</a:t>
            </a:r>
            <a:endParaRPr/>
          </a:p>
        </p:txBody>
      </p:sp>
      <p:sp>
        <p:nvSpPr>
          <p:cNvPr id="664" name="Google Shape;664;p91"/>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68300" lvl="0" marL="457200" rtl="0" algn="just">
              <a:spcBef>
                <a:spcPts val="0"/>
              </a:spcBef>
              <a:spcAft>
                <a:spcPts val="0"/>
              </a:spcAft>
              <a:buClr>
                <a:schemeClr val="lt2"/>
              </a:buClr>
              <a:buSzPts val="2200"/>
              <a:buChar char="►"/>
            </a:pPr>
            <a:r>
              <a:rPr lang="en-IN" sz="2200">
                <a:solidFill>
                  <a:schemeClr val="lt2"/>
                </a:solidFill>
              </a:rPr>
              <a:t>ResNet (Residual Neural Network) [12], is a deep neural network model architecture which uses residual blocks  as a solution to vanishing gradients problem. </a:t>
            </a:r>
            <a:endParaRPr sz="2200">
              <a:solidFill>
                <a:schemeClr val="lt2"/>
              </a:solidFill>
            </a:endParaRPr>
          </a:p>
          <a:p>
            <a:pPr indent="-368300" lvl="0" marL="457200" rtl="0" algn="just">
              <a:spcBef>
                <a:spcPts val="0"/>
              </a:spcBef>
              <a:spcAft>
                <a:spcPts val="0"/>
              </a:spcAft>
              <a:buClr>
                <a:schemeClr val="lt2"/>
              </a:buClr>
              <a:buSzPts val="2200"/>
              <a:buChar char="►"/>
            </a:pPr>
            <a:r>
              <a:rPr lang="en-IN" sz="2200">
                <a:solidFill>
                  <a:schemeClr val="lt2"/>
                </a:solidFill>
              </a:rPr>
              <a:t>The residual block makes use of identity mapping i.e. ‘Skip Connection’. </a:t>
            </a:r>
            <a:endParaRPr sz="2200">
              <a:solidFill>
                <a:schemeClr val="lt2"/>
              </a:solidFill>
            </a:endParaRPr>
          </a:p>
          <a:p>
            <a:pPr indent="-368300" lvl="0" marL="457200" rtl="0" algn="just">
              <a:spcBef>
                <a:spcPts val="0"/>
              </a:spcBef>
              <a:spcAft>
                <a:spcPts val="0"/>
              </a:spcAft>
              <a:buClr>
                <a:schemeClr val="lt2"/>
              </a:buClr>
              <a:buSzPts val="2200"/>
              <a:buChar char="►"/>
            </a:pPr>
            <a:r>
              <a:rPr lang="en-IN" sz="2200">
                <a:solidFill>
                  <a:schemeClr val="lt2"/>
                </a:solidFill>
              </a:rPr>
              <a:t>The identity mapping does not contain any parameters, it is solely used to pass the original information from one layer to another layer without being hindered.</a:t>
            </a:r>
            <a:endParaRPr sz="2200">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2"/>
          <p:cNvSpPr txBox="1"/>
          <p:nvPr>
            <p:ph type="title"/>
          </p:nvPr>
        </p:nvSpPr>
        <p:spPr>
          <a:xfrm>
            <a:off x="677325" y="383750"/>
            <a:ext cx="10656900" cy="7455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IN" sz="4800">
                <a:solidFill>
                  <a:srgbClr val="F4CCCC"/>
                </a:solidFill>
                <a:latin typeface="Arial"/>
                <a:ea typeface="Arial"/>
                <a:cs typeface="Arial"/>
                <a:sym typeface="Arial"/>
              </a:rPr>
              <a:t>ARCHITECTURE OF RESNET</a:t>
            </a:r>
            <a:endParaRPr/>
          </a:p>
        </p:txBody>
      </p:sp>
      <p:sp>
        <p:nvSpPr>
          <p:cNvPr id="670" name="Google Shape;670;p92"/>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671" name="Google Shape;671;p92"/>
          <p:cNvPicPr preferRelativeResize="0"/>
          <p:nvPr/>
        </p:nvPicPr>
        <p:blipFill>
          <a:blip r:embed="rId3">
            <a:alphaModFix/>
          </a:blip>
          <a:stretch>
            <a:fillRect/>
          </a:stretch>
        </p:blipFill>
        <p:spPr>
          <a:xfrm>
            <a:off x="821325" y="1663175"/>
            <a:ext cx="9280875" cy="5081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3"/>
          <p:cNvSpPr txBox="1"/>
          <p:nvPr>
            <p:ph type="title"/>
          </p:nvPr>
        </p:nvSpPr>
        <p:spPr>
          <a:xfrm>
            <a:off x="677325" y="609600"/>
            <a:ext cx="8418900" cy="9213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IN" sz="4800">
                <a:solidFill>
                  <a:srgbClr val="F4CCCC"/>
                </a:solidFill>
                <a:latin typeface="Arial"/>
                <a:ea typeface="Arial"/>
                <a:cs typeface="Arial"/>
                <a:sym typeface="Arial"/>
              </a:rPr>
              <a:t>5. TRAINING</a:t>
            </a:r>
            <a:endParaRPr/>
          </a:p>
        </p:txBody>
      </p:sp>
      <p:sp>
        <p:nvSpPr>
          <p:cNvPr id="677" name="Google Shape;677;p93"/>
          <p:cNvSpPr txBox="1"/>
          <p:nvPr>
            <p:ph idx="1" type="body"/>
          </p:nvPr>
        </p:nvSpPr>
        <p:spPr>
          <a:xfrm>
            <a:off x="677325" y="1715775"/>
            <a:ext cx="10369500" cy="4325700"/>
          </a:xfrm>
          <a:prstGeom prst="rect">
            <a:avLst/>
          </a:prstGeom>
        </p:spPr>
        <p:txBody>
          <a:bodyPr anchorCtr="0" anchor="t" bIns="45700" lIns="91425" spcFirstLastPara="1" rIns="91425" wrap="square" tIns="45700">
            <a:noAutofit/>
          </a:bodyPr>
          <a:lstStyle/>
          <a:p>
            <a:pPr indent="-368300" lvl="0" marL="457200" rtl="0" algn="just">
              <a:spcBef>
                <a:spcPts val="0"/>
              </a:spcBef>
              <a:spcAft>
                <a:spcPts val="0"/>
              </a:spcAft>
              <a:buClr>
                <a:schemeClr val="lt2"/>
              </a:buClr>
              <a:buSzPts val="2200"/>
              <a:buChar char="►"/>
            </a:pPr>
            <a:r>
              <a:rPr lang="en-IN" sz="2200">
                <a:solidFill>
                  <a:schemeClr val="lt2"/>
                </a:solidFill>
              </a:rPr>
              <a:t>The first layer of the architecture is modified to accept gray-scale images as input.</a:t>
            </a:r>
            <a:endParaRPr sz="2200">
              <a:solidFill>
                <a:schemeClr val="lt2"/>
              </a:solidFill>
            </a:endParaRPr>
          </a:p>
          <a:p>
            <a:pPr indent="-368300" lvl="0" marL="457200" rtl="0" algn="just">
              <a:spcBef>
                <a:spcPts val="0"/>
              </a:spcBef>
              <a:spcAft>
                <a:spcPts val="0"/>
              </a:spcAft>
              <a:buClr>
                <a:schemeClr val="lt2"/>
              </a:buClr>
              <a:buSzPts val="2200"/>
              <a:buChar char="►"/>
            </a:pPr>
            <a:r>
              <a:rPr lang="en-IN" sz="2200">
                <a:solidFill>
                  <a:schemeClr val="lt2"/>
                </a:solidFill>
              </a:rPr>
              <a:t>The number of output features in the last layer is modified to the required number of classes for output. </a:t>
            </a:r>
            <a:endParaRPr sz="2200">
              <a:solidFill>
                <a:schemeClr val="lt2"/>
              </a:solidFill>
            </a:endParaRPr>
          </a:p>
          <a:p>
            <a:pPr indent="-368300" lvl="0" marL="457200" rtl="0" algn="just">
              <a:spcBef>
                <a:spcPts val="0"/>
              </a:spcBef>
              <a:spcAft>
                <a:spcPts val="0"/>
              </a:spcAft>
              <a:buClr>
                <a:schemeClr val="lt2"/>
              </a:buClr>
              <a:buSzPts val="2200"/>
              <a:buChar char="►"/>
            </a:pPr>
            <a:r>
              <a:rPr lang="en-IN" sz="2200">
                <a:solidFill>
                  <a:schemeClr val="lt2"/>
                </a:solidFill>
              </a:rPr>
              <a:t>The model has been trained from scratch, hence, the pretrained model with Imagenet weights is not used. </a:t>
            </a:r>
            <a:endParaRPr sz="2200">
              <a:solidFill>
                <a:schemeClr val="lt2"/>
              </a:solidFill>
            </a:endParaRPr>
          </a:p>
          <a:p>
            <a:pPr indent="-368300" lvl="0" marL="457200" rtl="0" algn="just">
              <a:spcBef>
                <a:spcPts val="0"/>
              </a:spcBef>
              <a:spcAft>
                <a:spcPts val="0"/>
              </a:spcAft>
              <a:buClr>
                <a:schemeClr val="lt2"/>
              </a:buClr>
              <a:buSzPts val="2200"/>
              <a:buChar char="►"/>
            </a:pPr>
            <a:r>
              <a:rPr lang="en-IN" sz="2200">
                <a:solidFill>
                  <a:schemeClr val="lt2"/>
                </a:solidFill>
              </a:rPr>
              <a:t>The dataset of 1500 images is split into 70% for training </a:t>
            </a:r>
            <a:endParaRPr sz="2200">
              <a:solidFill>
                <a:schemeClr val="lt2"/>
              </a:solidFill>
            </a:endParaRPr>
          </a:p>
          <a:p>
            <a:pPr indent="-368300" lvl="0" marL="457200" rtl="0" algn="just">
              <a:spcBef>
                <a:spcPts val="0"/>
              </a:spcBef>
              <a:spcAft>
                <a:spcPts val="0"/>
              </a:spcAft>
              <a:buClr>
                <a:schemeClr val="lt2"/>
              </a:buClr>
              <a:buSzPts val="2200"/>
              <a:buChar char="►"/>
            </a:pPr>
            <a:r>
              <a:rPr lang="en-IN" sz="2200">
                <a:solidFill>
                  <a:schemeClr val="lt2"/>
                </a:solidFill>
              </a:rPr>
              <a:t>The network is trained using Stochastic Gradient Descent as an optimizer with a learning rate of 0.01, in 4 batches for 50 epochs.</a:t>
            </a:r>
            <a:endParaRPr sz="2200">
              <a:solidFill>
                <a:schemeClr val="lt2"/>
              </a:solidFill>
            </a:endParaRPr>
          </a:p>
          <a:p>
            <a:pPr indent="-368300" lvl="0" marL="457200" rtl="0" algn="just">
              <a:spcBef>
                <a:spcPts val="0"/>
              </a:spcBef>
              <a:spcAft>
                <a:spcPts val="0"/>
              </a:spcAft>
              <a:buClr>
                <a:schemeClr val="lt2"/>
              </a:buClr>
              <a:buSzPts val="2200"/>
              <a:buChar char="►"/>
            </a:pPr>
            <a:r>
              <a:rPr lang="en-IN" sz="2200">
                <a:solidFill>
                  <a:schemeClr val="lt2"/>
                </a:solidFill>
              </a:rPr>
              <a:t>A training accuracy of 97% is achieved. </a:t>
            </a:r>
            <a:endParaRPr sz="2200">
              <a:solidFill>
                <a:schemeClr val="lt2"/>
              </a:solidFill>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4"/>
          <p:cNvSpPr txBox="1"/>
          <p:nvPr>
            <p:ph type="title"/>
          </p:nvPr>
        </p:nvSpPr>
        <p:spPr>
          <a:xfrm>
            <a:off x="677325" y="609600"/>
            <a:ext cx="8472600" cy="8688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IN" sz="4800">
                <a:solidFill>
                  <a:srgbClr val="F4CCCC"/>
                </a:solidFill>
                <a:latin typeface="Arial"/>
                <a:ea typeface="Arial"/>
                <a:cs typeface="Arial"/>
                <a:sym typeface="Arial"/>
              </a:rPr>
              <a:t>Loss per Epoch</a:t>
            </a:r>
            <a:endParaRPr/>
          </a:p>
        </p:txBody>
      </p:sp>
      <p:pic>
        <p:nvPicPr>
          <p:cNvPr id="683" name="Google Shape;683;p94"/>
          <p:cNvPicPr preferRelativeResize="0"/>
          <p:nvPr/>
        </p:nvPicPr>
        <p:blipFill>
          <a:blip r:embed="rId3">
            <a:alphaModFix/>
          </a:blip>
          <a:stretch>
            <a:fillRect/>
          </a:stretch>
        </p:blipFill>
        <p:spPr>
          <a:xfrm>
            <a:off x="1978000" y="2160600"/>
            <a:ext cx="8045400" cy="3397250"/>
          </a:xfrm>
          <a:prstGeom prst="rect">
            <a:avLst/>
          </a:prstGeom>
          <a:noFill/>
          <a:ln>
            <a:noFill/>
          </a:ln>
        </p:spPr>
      </p:pic>
      <p:sp>
        <p:nvSpPr>
          <p:cNvPr id="684" name="Google Shape;684;p94"/>
          <p:cNvSpPr txBox="1"/>
          <p:nvPr/>
        </p:nvSpPr>
        <p:spPr>
          <a:xfrm>
            <a:off x="5529275" y="5617625"/>
            <a:ext cx="18858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rgbClr val="EFEFEF"/>
                </a:solidFill>
                <a:latin typeface="Trebuchet MS"/>
                <a:ea typeface="Trebuchet MS"/>
                <a:cs typeface="Trebuchet MS"/>
                <a:sym typeface="Trebuchet MS"/>
              </a:rPr>
              <a:t>No. of Epochs</a:t>
            </a:r>
            <a:endParaRPr sz="1600">
              <a:solidFill>
                <a:srgbClr val="EFEFEF"/>
              </a:solidFill>
              <a:latin typeface="Trebuchet MS"/>
              <a:ea typeface="Trebuchet MS"/>
              <a:cs typeface="Trebuchet MS"/>
              <a:sym typeface="Trebuchet MS"/>
            </a:endParaRPr>
          </a:p>
        </p:txBody>
      </p:sp>
      <p:sp>
        <p:nvSpPr>
          <p:cNvPr id="685" name="Google Shape;685;p94"/>
          <p:cNvSpPr txBox="1"/>
          <p:nvPr/>
        </p:nvSpPr>
        <p:spPr>
          <a:xfrm>
            <a:off x="942975" y="3586175"/>
            <a:ext cx="6288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rgbClr val="EFEFEF"/>
                </a:solidFill>
                <a:latin typeface="Trebuchet MS"/>
                <a:ea typeface="Trebuchet MS"/>
                <a:cs typeface="Trebuchet MS"/>
                <a:sym typeface="Trebuchet MS"/>
              </a:rPr>
              <a:t>Loss</a:t>
            </a:r>
            <a:endParaRPr sz="1600">
              <a:solidFill>
                <a:srgbClr val="EFEFEF"/>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5"/>
          <p:cNvSpPr txBox="1"/>
          <p:nvPr>
            <p:ph type="title"/>
          </p:nvPr>
        </p:nvSpPr>
        <p:spPr>
          <a:xfrm>
            <a:off x="1539259" y="2670750"/>
            <a:ext cx="85968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sz="4500">
                <a:solidFill>
                  <a:srgbClr val="8CB3E3"/>
                </a:solidFill>
              </a:rPr>
              <a:t>SAMPLE CODE OF MAIN LOGIC</a:t>
            </a:r>
            <a:endParaRPr sz="4500">
              <a:solidFill>
                <a:srgbClr val="8CB3E3"/>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6"/>
          <p:cNvSpPr txBox="1"/>
          <p:nvPr>
            <p:ph type="title"/>
          </p:nvPr>
        </p:nvSpPr>
        <p:spPr>
          <a:xfrm>
            <a:off x="677334" y="609600"/>
            <a:ext cx="8596800" cy="13209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IN" sz="4800">
                <a:solidFill>
                  <a:srgbClr val="F4CCCC"/>
                </a:solidFill>
                <a:latin typeface="Arial"/>
                <a:ea typeface="Arial"/>
                <a:cs typeface="Arial"/>
                <a:sym typeface="Arial"/>
              </a:rPr>
              <a:t>1</a:t>
            </a:r>
            <a:r>
              <a:rPr lang="en-IN" sz="4800">
                <a:solidFill>
                  <a:srgbClr val="F4CCCC"/>
                </a:solidFill>
                <a:latin typeface="Arial"/>
                <a:ea typeface="Arial"/>
                <a:cs typeface="Arial"/>
                <a:sym typeface="Arial"/>
              </a:rPr>
              <a:t>. MODEL</a:t>
            </a:r>
            <a:endParaRPr/>
          </a:p>
        </p:txBody>
      </p:sp>
      <p:sp>
        <p:nvSpPr>
          <p:cNvPr id="696" name="Google Shape;696;p96"/>
          <p:cNvSpPr txBox="1"/>
          <p:nvPr>
            <p:ph idx="1" type="body"/>
          </p:nvPr>
        </p:nvSpPr>
        <p:spPr>
          <a:xfrm>
            <a:off x="677325" y="2160600"/>
            <a:ext cx="9328500" cy="3880800"/>
          </a:xfrm>
          <a:prstGeom prst="rect">
            <a:avLst/>
          </a:prstGeom>
          <a:ln cap="flat" cmpd="sng" w="9525">
            <a:solidFill>
              <a:srgbClr val="EFEFEF"/>
            </a:solidFill>
            <a:prstDash val="solid"/>
            <a:round/>
            <a:headEnd len="sm" w="sm" type="none"/>
            <a:tailEnd len="sm" w="sm" type="none"/>
          </a:ln>
        </p:spPr>
        <p:txBody>
          <a:bodyPr anchorCtr="0" anchor="t" bIns="45700" lIns="91425" spcFirstLastPara="1" rIns="91425" wrap="square" tIns="45700">
            <a:noAutofit/>
          </a:bodyPr>
          <a:lstStyle/>
          <a:p>
            <a:pPr indent="0" lvl="0" marL="164592" marR="0" rtl="0" algn="just">
              <a:lnSpc>
                <a:spcPct val="115000"/>
              </a:lnSpc>
              <a:spcBef>
                <a:spcPts val="1128"/>
              </a:spcBef>
              <a:spcAft>
                <a:spcPts val="0"/>
              </a:spcAft>
              <a:buNone/>
            </a:pPr>
            <a:r>
              <a:rPr lang="en-IN" sz="2000">
                <a:solidFill>
                  <a:schemeClr val="lt2"/>
                </a:solidFill>
                <a:latin typeface="Arial"/>
                <a:ea typeface="Arial"/>
                <a:cs typeface="Arial"/>
                <a:sym typeface="Arial"/>
              </a:rPr>
              <a:t>The model employs ResNet (Residual Neural Network), which is a deep neural network model architecture used for training on the dataset which consists of</a:t>
            </a:r>
            <a:endParaRPr sz="2000">
              <a:solidFill>
                <a:schemeClr val="lt2"/>
              </a:solidFill>
              <a:latin typeface="Arial"/>
              <a:ea typeface="Arial"/>
              <a:cs typeface="Arial"/>
              <a:sym typeface="Arial"/>
            </a:endParaRPr>
          </a:p>
          <a:p>
            <a:pPr indent="-355600" lvl="0" marL="457200" marR="0" rtl="0" algn="just">
              <a:lnSpc>
                <a:spcPct val="115000"/>
              </a:lnSpc>
              <a:spcBef>
                <a:spcPts val="1128"/>
              </a:spcBef>
              <a:spcAft>
                <a:spcPts val="0"/>
              </a:spcAft>
              <a:buClr>
                <a:schemeClr val="lt2"/>
              </a:buClr>
              <a:buSzPts val="2000"/>
              <a:buFont typeface="Arial"/>
              <a:buChar char="►"/>
            </a:pPr>
            <a:r>
              <a:rPr lang="en-IN" sz="2000">
                <a:solidFill>
                  <a:schemeClr val="lt2"/>
                </a:solidFill>
                <a:latin typeface="Arial"/>
                <a:ea typeface="Arial"/>
                <a:cs typeface="Arial"/>
                <a:sym typeface="Arial"/>
              </a:rPr>
              <a:t>A series of convolutional layers</a:t>
            </a:r>
            <a:endParaRPr sz="2000">
              <a:solidFill>
                <a:schemeClr val="lt2"/>
              </a:solidFill>
              <a:latin typeface="Arial"/>
              <a:ea typeface="Arial"/>
              <a:cs typeface="Arial"/>
              <a:sym typeface="Arial"/>
            </a:endParaRPr>
          </a:p>
          <a:p>
            <a:pPr indent="-355600" lvl="0" marL="457200" marR="0" rtl="0" algn="just">
              <a:lnSpc>
                <a:spcPct val="115000"/>
              </a:lnSpc>
              <a:spcBef>
                <a:spcPts val="0"/>
              </a:spcBef>
              <a:spcAft>
                <a:spcPts val="0"/>
              </a:spcAft>
              <a:buClr>
                <a:schemeClr val="lt2"/>
              </a:buClr>
              <a:buSzPts val="2000"/>
              <a:buFont typeface="Arial"/>
              <a:buChar char="►"/>
            </a:pPr>
            <a:r>
              <a:rPr lang="en-IN" sz="2000">
                <a:solidFill>
                  <a:schemeClr val="lt2"/>
                </a:solidFill>
                <a:latin typeface="Arial"/>
                <a:ea typeface="Arial"/>
                <a:cs typeface="Arial"/>
                <a:sym typeface="Arial"/>
              </a:rPr>
              <a:t>Batch normalization</a:t>
            </a:r>
            <a:endParaRPr sz="2000">
              <a:solidFill>
                <a:schemeClr val="lt2"/>
              </a:solidFill>
              <a:latin typeface="Arial"/>
              <a:ea typeface="Arial"/>
              <a:cs typeface="Arial"/>
              <a:sym typeface="Arial"/>
            </a:endParaRPr>
          </a:p>
          <a:p>
            <a:pPr indent="-355600" lvl="0" marL="457200" marR="0" rtl="0" algn="just">
              <a:lnSpc>
                <a:spcPct val="115000"/>
              </a:lnSpc>
              <a:spcBef>
                <a:spcPts val="0"/>
              </a:spcBef>
              <a:spcAft>
                <a:spcPts val="0"/>
              </a:spcAft>
              <a:buClr>
                <a:schemeClr val="lt2"/>
              </a:buClr>
              <a:buSzPts val="2000"/>
              <a:buFont typeface="Arial"/>
              <a:buChar char="►"/>
            </a:pPr>
            <a:r>
              <a:rPr lang="en-IN" sz="2000">
                <a:solidFill>
                  <a:schemeClr val="lt2"/>
                </a:solidFill>
                <a:latin typeface="Arial"/>
                <a:ea typeface="Arial"/>
                <a:cs typeface="Arial"/>
                <a:sym typeface="Arial"/>
              </a:rPr>
              <a:t>ReLU activation layers </a:t>
            </a:r>
            <a:endParaRPr sz="2000">
              <a:solidFill>
                <a:schemeClr val="lt2"/>
              </a:solidFill>
              <a:latin typeface="Arial"/>
              <a:ea typeface="Arial"/>
              <a:cs typeface="Arial"/>
              <a:sym typeface="Arial"/>
            </a:endParaRPr>
          </a:p>
          <a:p>
            <a:pPr indent="0" lvl="0" marL="164592" marR="0" rtl="0" algn="just">
              <a:lnSpc>
                <a:spcPct val="115000"/>
              </a:lnSpc>
              <a:spcBef>
                <a:spcPts val="1128"/>
              </a:spcBef>
              <a:spcAft>
                <a:spcPts val="0"/>
              </a:spcAft>
              <a:buNone/>
            </a:pPr>
            <a:r>
              <a:rPr lang="en-IN" sz="2000">
                <a:solidFill>
                  <a:schemeClr val="lt2"/>
                </a:solidFill>
                <a:latin typeface="Arial"/>
                <a:ea typeface="Arial"/>
                <a:cs typeface="Arial"/>
                <a:sym typeface="Arial"/>
              </a:rPr>
              <a:t>All these layers are then followed by an average pooling layer. </a:t>
            </a:r>
            <a:endParaRPr sz="2000">
              <a:solidFill>
                <a:schemeClr val="lt2"/>
              </a:solidFill>
              <a:latin typeface="Arial"/>
              <a:ea typeface="Arial"/>
              <a:cs typeface="Arial"/>
              <a:sym typeface="Arial"/>
            </a:endParaRPr>
          </a:p>
          <a:p>
            <a:pPr indent="0" lvl="0" marL="0" marR="0" rtl="0" algn="just">
              <a:lnSpc>
                <a:spcPct val="115000"/>
              </a:lnSpc>
              <a:spcBef>
                <a:spcPts val="1128"/>
              </a:spcBef>
              <a:spcAft>
                <a:spcPts val="0"/>
              </a:spcAft>
              <a:buClr>
                <a:schemeClr val="dk1"/>
              </a:buClr>
              <a:buSzPts val="1100"/>
              <a:buFont typeface="Arial"/>
              <a:buNone/>
            </a:pPr>
            <a:r>
              <a:rPr lang="en-IN" sz="2000">
                <a:solidFill>
                  <a:schemeClr val="lt2"/>
                </a:solidFill>
                <a:latin typeface="Arial"/>
                <a:ea typeface="Arial"/>
                <a:cs typeface="Arial"/>
                <a:sym typeface="Arial"/>
              </a:rPr>
              <a:t>  The final and last layer is a fully connected layer.</a:t>
            </a:r>
            <a:r>
              <a:rPr lang="en-IN" sz="2000">
                <a:solidFill>
                  <a:srgbClr val="EFEFEF"/>
                </a:solidFill>
                <a:latin typeface="Arial"/>
                <a:ea typeface="Arial"/>
                <a:cs typeface="Arial"/>
                <a:sym typeface="Arial"/>
              </a:rPr>
              <a:t> </a:t>
            </a:r>
            <a:endParaRPr sz="2000">
              <a:solidFill>
                <a:srgbClr val="EFEFE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7"/>
          <p:cNvSpPr txBox="1"/>
          <p:nvPr>
            <p:ph type="title"/>
          </p:nvPr>
        </p:nvSpPr>
        <p:spPr>
          <a:xfrm>
            <a:off x="677326" y="422225"/>
            <a:ext cx="7904400" cy="10020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IN" sz="4800">
                <a:solidFill>
                  <a:srgbClr val="F4CCCC"/>
                </a:solidFill>
                <a:latin typeface="Arial"/>
                <a:ea typeface="Arial"/>
                <a:cs typeface="Arial"/>
                <a:sym typeface="Arial"/>
              </a:rPr>
              <a:t>1. MODEL</a:t>
            </a:r>
            <a:endParaRPr/>
          </a:p>
          <a:p>
            <a:pPr indent="0" lvl="0" marL="0" rtl="0" algn="l">
              <a:spcBef>
                <a:spcPts val="0"/>
              </a:spcBef>
              <a:spcAft>
                <a:spcPts val="0"/>
              </a:spcAft>
              <a:buNone/>
            </a:pPr>
            <a:r>
              <a:t/>
            </a:r>
            <a:endParaRPr/>
          </a:p>
        </p:txBody>
      </p:sp>
      <p:sp>
        <p:nvSpPr>
          <p:cNvPr id="702" name="Google Shape;702;p97"/>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703" name="Google Shape;703;p97"/>
          <p:cNvPicPr preferRelativeResize="0"/>
          <p:nvPr/>
        </p:nvPicPr>
        <p:blipFill>
          <a:blip r:embed="rId3">
            <a:alphaModFix/>
          </a:blip>
          <a:stretch>
            <a:fillRect/>
          </a:stretch>
        </p:blipFill>
        <p:spPr>
          <a:xfrm>
            <a:off x="751200" y="2160600"/>
            <a:ext cx="9554325" cy="4041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8"/>
          <p:cNvSpPr txBox="1"/>
          <p:nvPr>
            <p:ph type="title"/>
          </p:nvPr>
        </p:nvSpPr>
        <p:spPr>
          <a:xfrm>
            <a:off x="677334" y="609600"/>
            <a:ext cx="8596800" cy="13209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IN" sz="4800">
                <a:solidFill>
                  <a:srgbClr val="F4CCCC"/>
                </a:solidFill>
                <a:latin typeface="Arial"/>
                <a:ea typeface="Arial"/>
                <a:cs typeface="Arial"/>
                <a:sym typeface="Arial"/>
              </a:rPr>
              <a:t>2</a:t>
            </a:r>
            <a:r>
              <a:rPr lang="en-IN" sz="4800">
                <a:solidFill>
                  <a:srgbClr val="F4CCCC"/>
                </a:solidFill>
                <a:latin typeface="Arial"/>
                <a:ea typeface="Arial"/>
                <a:cs typeface="Arial"/>
                <a:sym typeface="Arial"/>
              </a:rPr>
              <a:t>. INTEGRATION</a:t>
            </a:r>
            <a:endParaRPr/>
          </a:p>
          <a:p>
            <a:pPr indent="0" lvl="0" marL="0" rtl="0" algn="l">
              <a:spcBef>
                <a:spcPts val="0"/>
              </a:spcBef>
              <a:spcAft>
                <a:spcPts val="0"/>
              </a:spcAft>
              <a:buNone/>
            </a:pPr>
            <a:r>
              <a:t/>
            </a:r>
            <a:endParaRPr/>
          </a:p>
        </p:txBody>
      </p:sp>
      <p:sp>
        <p:nvSpPr>
          <p:cNvPr id="709" name="Google Shape;709;p98"/>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710" name="Google Shape;710;p98"/>
          <p:cNvPicPr preferRelativeResize="0"/>
          <p:nvPr/>
        </p:nvPicPr>
        <p:blipFill>
          <a:blip r:embed="rId3">
            <a:alphaModFix/>
          </a:blip>
          <a:stretch>
            <a:fillRect/>
          </a:stretch>
        </p:blipFill>
        <p:spPr>
          <a:xfrm>
            <a:off x="904875" y="1477525"/>
            <a:ext cx="9778999" cy="510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9"/>
          <p:cNvSpPr txBox="1"/>
          <p:nvPr>
            <p:ph type="title"/>
          </p:nvPr>
        </p:nvSpPr>
        <p:spPr>
          <a:xfrm>
            <a:off x="677334" y="609600"/>
            <a:ext cx="8596800" cy="13209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IN" sz="4800">
                <a:solidFill>
                  <a:srgbClr val="F4CCCC"/>
                </a:solidFill>
                <a:latin typeface="Arial"/>
                <a:ea typeface="Arial"/>
                <a:cs typeface="Arial"/>
                <a:sym typeface="Arial"/>
              </a:rPr>
              <a:t>2. INTEGRATION</a:t>
            </a:r>
            <a:endParaRPr/>
          </a:p>
          <a:p>
            <a:pPr indent="0" lvl="0" marL="0" rtl="0" algn="l">
              <a:spcBef>
                <a:spcPts val="0"/>
              </a:spcBef>
              <a:spcAft>
                <a:spcPts val="0"/>
              </a:spcAft>
              <a:buNone/>
            </a:pPr>
            <a:r>
              <a:t/>
            </a:r>
            <a:endParaRPr/>
          </a:p>
        </p:txBody>
      </p:sp>
      <p:sp>
        <p:nvSpPr>
          <p:cNvPr id="716" name="Google Shape;716;p99"/>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717" name="Google Shape;717;p99"/>
          <p:cNvPicPr preferRelativeResize="0"/>
          <p:nvPr/>
        </p:nvPicPr>
        <p:blipFill>
          <a:blip r:embed="rId3">
            <a:alphaModFix/>
          </a:blip>
          <a:stretch>
            <a:fillRect/>
          </a:stretch>
        </p:blipFill>
        <p:spPr>
          <a:xfrm>
            <a:off x="677325" y="2061675"/>
            <a:ext cx="9309875" cy="3880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0"/>
          <p:cNvSpPr txBox="1"/>
          <p:nvPr>
            <p:ph type="title"/>
          </p:nvPr>
        </p:nvSpPr>
        <p:spPr>
          <a:xfrm>
            <a:off x="677325" y="322125"/>
            <a:ext cx="5462100" cy="818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USER INTERFACE DESIGN</a:t>
            </a:r>
            <a:endParaRPr>
              <a:solidFill>
                <a:srgbClr val="8CB3E3"/>
              </a:solidFill>
            </a:endParaRPr>
          </a:p>
        </p:txBody>
      </p:sp>
      <p:sp>
        <p:nvSpPr>
          <p:cNvPr id="723" name="Google Shape;723;p100"/>
          <p:cNvSpPr txBox="1"/>
          <p:nvPr>
            <p:ph idx="1" type="body"/>
          </p:nvPr>
        </p:nvSpPr>
        <p:spPr>
          <a:xfrm>
            <a:off x="9068800" y="935525"/>
            <a:ext cx="2917800" cy="4672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a:solidFill>
                  <a:schemeClr val="lt2"/>
                </a:solidFill>
              </a:rPr>
              <a:t>WEB</a:t>
            </a:r>
            <a:r>
              <a:rPr lang="en-IN">
                <a:solidFill>
                  <a:schemeClr val="lt2"/>
                </a:solidFill>
              </a:rPr>
              <a:t> APPLICATION: HOME PAGE</a:t>
            </a:r>
            <a:endParaRPr>
              <a:solidFill>
                <a:schemeClr val="lt2"/>
              </a:solidFill>
            </a:endParaRPr>
          </a:p>
          <a:p>
            <a:pPr indent="0" lvl="0" marL="0" rtl="0" algn="l">
              <a:spcBef>
                <a:spcPts val="1000"/>
              </a:spcBef>
              <a:spcAft>
                <a:spcPts val="0"/>
              </a:spcAft>
              <a:buNone/>
            </a:pPr>
            <a:r>
              <a:rPr lang="en-IN">
                <a:solidFill>
                  <a:schemeClr val="lt2"/>
                </a:solidFill>
              </a:rPr>
              <a:t>This page gives information about the 14 thoracic diseases that can be detected. </a:t>
            </a:r>
            <a:endParaRPr>
              <a:solidFill>
                <a:schemeClr val="lt2"/>
              </a:solidFill>
            </a:endParaRPr>
          </a:p>
          <a:p>
            <a:pPr indent="0" lvl="0" marL="0" rtl="0" algn="l">
              <a:spcBef>
                <a:spcPts val="1000"/>
              </a:spcBef>
              <a:spcAft>
                <a:spcPts val="0"/>
              </a:spcAft>
              <a:buClr>
                <a:schemeClr val="dk1"/>
              </a:buClr>
              <a:buSzPts val="1100"/>
              <a:buFont typeface="Arial"/>
              <a:buNone/>
            </a:pPr>
            <a:r>
              <a:rPr lang="en-IN">
                <a:solidFill>
                  <a:schemeClr val="lt2"/>
                </a:solidFill>
              </a:rPr>
              <a:t>This is the home tab.</a:t>
            </a:r>
            <a:endParaRPr>
              <a:solidFill>
                <a:schemeClr val="lt2"/>
              </a:solidFill>
            </a:endParaRPr>
          </a:p>
        </p:txBody>
      </p:sp>
      <p:pic>
        <p:nvPicPr>
          <p:cNvPr id="724" name="Google Shape;724;p100"/>
          <p:cNvPicPr preferRelativeResize="0"/>
          <p:nvPr/>
        </p:nvPicPr>
        <p:blipFill>
          <a:blip r:embed="rId3">
            <a:alphaModFix/>
          </a:blip>
          <a:stretch>
            <a:fillRect/>
          </a:stretch>
        </p:blipFill>
        <p:spPr>
          <a:xfrm>
            <a:off x="677325" y="977525"/>
            <a:ext cx="7576926" cy="5643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IN" sz="4800">
                <a:solidFill>
                  <a:srgbClr val="8CB3E3"/>
                </a:solidFill>
              </a:rPr>
              <a:t>ABSTRACT</a:t>
            </a:r>
            <a:endParaRPr sz="4800">
              <a:solidFill>
                <a:srgbClr val="8CB3E3"/>
              </a:solidFill>
            </a:endParaRPr>
          </a:p>
        </p:txBody>
      </p:sp>
      <p:sp>
        <p:nvSpPr>
          <p:cNvPr id="437" name="Google Shape;437;p56"/>
          <p:cNvSpPr txBox="1"/>
          <p:nvPr>
            <p:ph idx="1" type="body"/>
          </p:nvPr>
        </p:nvSpPr>
        <p:spPr>
          <a:xfrm>
            <a:off x="677325" y="1270925"/>
            <a:ext cx="11248200" cy="5093100"/>
          </a:xfrm>
          <a:prstGeom prst="rect">
            <a:avLst/>
          </a:prstGeom>
          <a:noFill/>
          <a:ln>
            <a:noFill/>
          </a:ln>
        </p:spPr>
        <p:txBody>
          <a:bodyPr anchorCtr="0" anchor="t" bIns="45700" lIns="91425" spcFirstLastPara="1" rIns="91425" wrap="square" tIns="45700">
            <a:noAutofit/>
          </a:bodyPr>
          <a:lstStyle/>
          <a:p>
            <a:pPr indent="-419100" lvl="0" marL="457200" marR="618525" rtl="0" algn="just">
              <a:spcBef>
                <a:spcPts val="2270"/>
              </a:spcBef>
              <a:spcAft>
                <a:spcPts val="0"/>
              </a:spcAft>
              <a:buClr>
                <a:schemeClr val="lt2"/>
              </a:buClr>
              <a:buSzPts val="3000"/>
              <a:buFont typeface="Trebuchet MS"/>
              <a:buChar char="❖"/>
            </a:pPr>
            <a:r>
              <a:rPr lang="en-IN" sz="3000">
                <a:solidFill>
                  <a:schemeClr val="lt2"/>
                </a:solidFill>
              </a:rPr>
              <a:t>Chest X-rays are currently the most common and globally used radiology practices for detecting thoracic diseases. Patients suffering from thoracic diseases need to take Chest X-Rays which are read by radiologists and a report is generated by them. However, today with the increase in number of thoracic patients, a quick method to detect the disease has become necessary.</a:t>
            </a:r>
            <a:endParaRPr sz="3000">
              <a:solidFill>
                <a:schemeClr val="lt2"/>
              </a:solidFill>
            </a:endParaRPr>
          </a:p>
          <a:p>
            <a:pPr indent="-419100" lvl="0" marL="457200" marR="618525" rtl="0" algn="just">
              <a:spcBef>
                <a:spcPts val="2835"/>
              </a:spcBef>
              <a:spcAft>
                <a:spcPts val="2835"/>
              </a:spcAft>
              <a:buClr>
                <a:schemeClr val="lt2"/>
              </a:buClr>
              <a:buSzPts val="3000"/>
              <a:buFont typeface="Trebuchet MS"/>
              <a:buChar char="❖"/>
            </a:pPr>
            <a:r>
              <a:rPr lang="en-IN" sz="3000">
                <a:solidFill>
                  <a:schemeClr val="lt2"/>
                </a:solidFill>
              </a:rPr>
              <a:t>This project involves the detection of thoracic diseases from Chest X - ray images using Deep Convolutional Neural Network.</a:t>
            </a:r>
            <a:endParaRPr sz="3000">
              <a:solidFill>
                <a:schemeClr val="l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1"/>
          <p:cNvSpPr txBox="1"/>
          <p:nvPr>
            <p:ph type="title"/>
          </p:nvPr>
        </p:nvSpPr>
        <p:spPr>
          <a:xfrm>
            <a:off x="677325" y="609600"/>
            <a:ext cx="5462100" cy="7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USER INTERFACE DESIGN</a:t>
            </a:r>
            <a:endParaRPr>
              <a:solidFill>
                <a:srgbClr val="8CB3E3"/>
              </a:solidFill>
            </a:endParaRPr>
          </a:p>
          <a:p>
            <a:pPr indent="0" lvl="0" marL="0" rtl="0" algn="l">
              <a:spcBef>
                <a:spcPts val="0"/>
              </a:spcBef>
              <a:spcAft>
                <a:spcPts val="0"/>
              </a:spcAft>
              <a:buNone/>
            </a:pPr>
            <a:r>
              <a:t/>
            </a:r>
            <a:endParaRPr/>
          </a:p>
        </p:txBody>
      </p:sp>
      <p:sp>
        <p:nvSpPr>
          <p:cNvPr id="730" name="Google Shape;730;p101"/>
          <p:cNvSpPr txBox="1"/>
          <p:nvPr>
            <p:ph idx="1" type="body"/>
          </p:nvPr>
        </p:nvSpPr>
        <p:spPr>
          <a:xfrm>
            <a:off x="9896873" y="937650"/>
            <a:ext cx="2135400" cy="4982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a:solidFill>
                  <a:schemeClr val="lt2"/>
                </a:solidFill>
              </a:rPr>
              <a:t>WEB APPLICATION:</a:t>
            </a:r>
            <a:endParaRPr>
              <a:solidFill>
                <a:schemeClr val="lt2"/>
              </a:solidFill>
            </a:endParaRPr>
          </a:p>
          <a:p>
            <a:pPr indent="-320040" lvl="0" marL="457200" rtl="0" algn="l">
              <a:spcBef>
                <a:spcPts val="1000"/>
              </a:spcBef>
              <a:spcAft>
                <a:spcPts val="0"/>
              </a:spcAft>
              <a:buClr>
                <a:schemeClr val="lt2"/>
              </a:buClr>
              <a:buSzPts val="1440"/>
              <a:buAutoNum type="arabicPeriod"/>
            </a:pPr>
            <a:r>
              <a:rPr lang="en-IN">
                <a:solidFill>
                  <a:schemeClr val="lt2"/>
                </a:solidFill>
              </a:rPr>
              <a:t>LOGIN PAGE</a:t>
            </a:r>
            <a:endParaRPr>
              <a:solidFill>
                <a:schemeClr val="lt2"/>
              </a:solidFill>
            </a:endParaRPr>
          </a:p>
          <a:p>
            <a:pPr indent="-320040" lvl="0" marL="457200" rtl="0" algn="l">
              <a:spcBef>
                <a:spcPts val="0"/>
              </a:spcBef>
              <a:spcAft>
                <a:spcPts val="0"/>
              </a:spcAft>
              <a:buClr>
                <a:schemeClr val="lt2"/>
              </a:buClr>
              <a:buSzPts val="1440"/>
              <a:buAutoNum type="arabicPeriod"/>
            </a:pPr>
            <a:r>
              <a:rPr lang="en-IN">
                <a:solidFill>
                  <a:schemeClr val="lt2"/>
                </a:solidFill>
              </a:rPr>
              <a:t>2. SIGN UP PAGE</a:t>
            </a:r>
            <a:endParaRPr>
              <a:solidFill>
                <a:schemeClr val="lt2"/>
              </a:solidFill>
            </a:endParaRPr>
          </a:p>
        </p:txBody>
      </p:sp>
      <p:pic>
        <p:nvPicPr>
          <p:cNvPr id="731" name="Google Shape;731;p101"/>
          <p:cNvPicPr preferRelativeResize="0"/>
          <p:nvPr/>
        </p:nvPicPr>
        <p:blipFill>
          <a:blip r:embed="rId3">
            <a:alphaModFix/>
          </a:blip>
          <a:stretch>
            <a:fillRect/>
          </a:stretch>
        </p:blipFill>
        <p:spPr>
          <a:xfrm>
            <a:off x="501450" y="1738875"/>
            <a:ext cx="3872075" cy="4181475"/>
          </a:xfrm>
          <a:prstGeom prst="rect">
            <a:avLst/>
          </a:prstGeom>
          <a:noFill/>
          <a:ln>
            <a:noFill/>
          </a:ln>
        </p:spPr>
      </p:pic>
      <p:pic>
        <p:nvPicPr>
          <p:cNvPr id="732" name="Google Shape;732;p101"/>
          <p:cNvPicPr preferRelativeResize="0"/>
          <p:nvPr/>
        </p:nvPicPr>
        <p:blipFill>
          <a:blip r:embed="rId4">
            <a:alphaModFix/>
          </a:blip>
          <a:stretch>
            <a:fillRect/>
          </a:stretch>
        </p:blipFill>
        <p:spPr>
          <a:xfrm>
            <a:off x="4892475" y="1737575"/>
            <a:ext cx="3649225" cy="41814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2"/>
          <p:cNvSpPr txBox="1"/>
          <p:nvPr>
            <p:ph type="title"/>
          </p:nvPr>
        </p:nvSpPr>
        <p:spPr>
          <a:xfrm>
            <a:off x="677328" y="609600"/>
            <a:ext cx="5421000" cy="65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USER INTERFACE DESIGN</a:t>
            </a:r>
            <a:endParaRPr>
              <a:solidFill>
                <a:srgbClr val="8CB3E3"/>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8" name="Google Shape;738;p102"/>
          <p:cNvSpPr txBox="1"/>
          <p:nvPr>
            <p:ph idx="1" type="body"/>
          </p:nvPr>
        </p:nvSpPr>
        <p:spPr>
          <a:xfrm>
            <a:off x="8993425" y="1448850"/>
            <a:ext cx="2893800" cy="4613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a:solidFill>
                  <a:schemeClr val="lt2"/>
                </a:solidFill>
              </a:rPr>
              <a:t>WEB APPLICATION: PATIENT DETAILS UPLOAD PAGE</a:t>
            </a:r>
            <a:endParaRPr>
              <a:solidFill>
                <a:schemeClr val="lt2"/>
              </a:solidFill>
            </a:endParaRPr>
          </a:p>
          <a:p>
            <a:pPr indent="0" lvl="0" marL="0" rtl="0" algn="l">
              <a:spcBef>
                <a:spcPts val="1000"/>
              </a:spcBef>
              <a:spcAft>
                <a:spcPts val="0"/>
              </a:spcAft>
              <a:buClr>
                <a:schemeClr val="dk1"/>
              </a:buClr>
              <a:buSzPts val="1100"/>
              <a:buFont typeface="Arial"/>
              <a:buNone/>
            </a:pPr>
            <a:r>
              <a:rPr lang="en-IN">
                <a:solidFill>
                  <a:schemeClr val="lt2"/>
                </a:solidFill>
              </a:rPr>
              <a:t>The patient details can be entered and submitted through this page.</a:t>
            </a:r>
            <a:endParaRPr>
              <a:solidFill>
                <a:schemeClr val="lt2"/>
              </a:solidFill>
            </a:endParaRPr>
          </a:p>
          <a:p>
            <a:pPr indent="0" lvl="0" marL="0" rtl="0" algn="l">
              <a:spcBef>
                <a:spcPts val="1000"/>
              </a:spcBef>
              <a:spcAft>
                <a:spcPts val="0"/>
              </a:spcAft>
              <a:buNone/>
            </a:pPr>
            <a:r>
              <a:t/>
            </a:r>
            <a:endParaRPr/>
          </a:p>
        </p:txBody>
      </p:sp>
      <p:pic>
        <p:nvPicPr>
          <p:cNvPr id="739" name="Google Shape;739;p102"/>
          <p:cNvPicPr preferRelativeResize="0"/>
          <p:nvPr/>
        </p:nvPicPr>
        <p:blipFill>
          <a:blip r:embed="rId3">
            <a:alphaModFix/>
          </a:blip>
          <a:stretch>
            <a:fillRect/>
          </a:stretch>
        </p:blipFill>
        <p:spPr>
          <a:xfrm>
            <a:off x="677300" y="1592575"/>
            <a:ext cx="7659074" cy="4699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3"/>
          <p:cNvSpPr txBox="1"/>
          <p:nvPr>
            <p:ph type="title"/>
          </p:nvPr>
        </p:nvSpPr>
        <p:spPr>
          <a:xfrm>
            <a:off x="287200" y="424800"/>
            <a:ext cx="5379900" cy="85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USER INTERFACE DESIGN</a:t>
            </a:r>
            <a:endParaRPr>
              <a:solidFill>
                <a:srgbClr val="8CB3E3"/>
              </a:solidFill>
            </a:endParaRPr>
          </a:p>
          <a:p>
            <a:pPr indent="0" lvl="0" marL="0" rtl="0" algn="l">
              <a:spcBef>
                <a:spcPts val="0"/>
              </a:spcBef>
              <a:spcAft>
                <a:spcPts val="0"/>
              </a:spcAft>
              <a:buNone/>
            </a:pPr>
            <a:r>
              <a:t/>
            </a:r>
            <a:endParaRPr/>
          </a:p>
        </p:txBody>
      </p:sp>
      <p:sp>
        <p:nvSpPr>
          <p:cNvPr id="745" name="Google Shape;745;p103"/>
          <p:cNvSpPr txBox="1"/>
          <p:nvPr>
            <p:ph idx="1" type="body"/>
          </p:nvPr>
        </p:nvSpPr>
        <p:spPr>
          <a:xfrm flipH="1">
            <a:off x="12192050" y="2927225"/>
            <a:ext cx="189300" cy="3429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746" name="Google Shape;746;p103"/>
          <p:cNvPicPr preferRelativeResize="0"/>
          <p:nvPr/>
        </p:nvPicPr>
        <p:blipFill>
          <a:blip r:embed="rId3">
            <a:alphaModFix/>
          </a:blip>
          <a:stretch>
            <a:fillRect/>
          </a:stretch>
        </p:blipFill>
        <p:spPr>
          <a:xfrm>
            <a:off x="513325" y="1818450"/>
            <a:ext cx="5120200" cy="3593251"/>
          </a:xfrm>
          <a:prstGeom prst="rect">
            <a:avLst/>
          </a:prstGeom>
          <a:noFill/>
          <a:ln>
            <a:noFill/>
          </a:ln>
        </p:spPr>
      </p:pic>
      <p:pic>
        <p:nvPicPr>
          <p:cNvPr id="747" name="Google Shape;747;p103"/>
          <p:cNvPicPr preferRelativeResize="0"/>
          <p:nvPr/>
        </p:nvPicPr>
        <p:blipFill>
          <a:blip r:embed="rId4">
            <a:alphaModFix/>
          </a:blip>
          <a:stretch>
            <a:fillRect/>
          </a:stretch>
        </p:blipFill>
        <p:spPr>
          <a:xfrm>
            <a:off x="6398775" y="1818450"/>
            <a:ext cx="5120199" cy="3593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4"/>
          <p:cNvSpPr txBox="1"/>
          <p:nvPr>
            <p:ph type="title"/>
          </p:nvPr>
        </p:nvSpPr>
        <p:spPr>
          <a:xfrm>
            <a:off x="677329" y="609600"/>
            <a:ext cx="5215500" cy="777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USER INTERFACE DESIGN</a:t>
            </a:r>
            <a:endParaRPr>
              <a:solidFill>
                <a:srgbClr val="8CB3E3"/>
              </a:solidFill>
            </a:endParaRPr>
          </a:p>
          <a:p>
            <a:pPr indent="0" lvl="0" marL="0" rtl="0" algn="l">
              <a:spcBef>
                <a:spcPts val="0"/>
              </a:spcBef>
              <a:spcAft>
                <a:spcPts val="0"/>
              </a:spcAft>
              <a:buNone/>
            </a:pPr>
            <a:r>
              <a:t/>
            </a:r>
            <a:endParaRPr/>
          </a:p>
        </p:txBody>
      </p:sp>
      <p:sp>
        <p:nvSpPr>
          <p:cNvPr id="753" name="Google Shape;753;p104"/>
          <p:cNvSpPr txBox="1"/>
          <p:nvPr>
            <p:ph idx="1" type="body"/>
          </p:nvPr>
        </p:nvSpPr>
        <p:spPr>
          <a:xfrm>
            <a:off x="9274125" y="1387200"/>
            <a:ext cx="2484900" cy="4661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a:solidFill>
                  <a:schemeClr val="lt2"/>
                </a:solidFill>
              </a:rPr>
              <a:t>WEB APPLICATION: PATIENT DETAILS</a:t>
            </a:r>
            <a:endParaRPr>
              <a:solidFill>
                <a:schemeClr val="lt2"/>
              </a:solidFill>
            </a:endParaRPr>
          </a:p>
          <a:p>
            <a:pPr indent="0" lvl="0" marL="0" rtl="0" algn="l">
              <a:spcBef>
                <a:spcPts val="1000"/>
              </a:spcBef>
              <a:spcAft>
                <a:spcPts val="0"/>
              </a:spcAft>
              <a:buNone/>
            </a:pPr>
            <a:r>
              <a:rPr lang="en-IN">
                <a:solidFill>
                  <a:schemeClr val="lt2"/>
                </a:solidFill>
              </a:rPr>
              <a:t>Details of all the patients can be viewed in a tabular format</a:t>
            </a:r>
            <a:endParaRPr>
              <a:solidFill>
                <a:schemeClr val="lt2"/>
              </a:solidFill>
            </a:endParaRPr>
          </a:p>
        </p:txBody>
      </p:sp>
      <p:pic>
        <p:nvPicPr>
          <p:cNvPr id="754" name="Google Shape;754;p104"/>
          <p:cNvPicPr preferRelativeResize="0"/>
          <p:nvPr/>
        </p:nvPicPr>
        <p:blipFill>
          <a:blip r:embed="rId3">
            <a:alphaModFix/>
          </a:blip>
          <a:stretch>
            <a:fillRect/>
          </a:stretch>
        </p:blipFill>
        <p:spPr>
          <a:xfrm>
            <a:off x="965050" y="1777375"/>
            <a:ext cx="7658775" cy="46611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5"/>
          <p:cNvSpPr txBox="1"/>
          <p:nvPr>
            <p:ph type="title"/>
          </p:nvPr>
        </p:nvSpPr>
        <p:spPr>
          <a:xfrm>
            <a:off x="2510877" y="2578050"/>
            <a:ext cx="66237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sz="6900">
                <a:solidFill>
                  <a:srgbClr val="8CB3E3"/>
                </a:solidFill>
              </a:rPr>
              <a:t>Working Demo</a:t>
            </a:r>
            <a:endParaRPr sz="6900">
              <a:solidFill>
                <a:srgbClr val="8CB3E3"/>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06"/>
          <p:cNvSpPr txBox="1"/>
          <p:nvPr>
            <p:ph type="title"/>
          </p:nvPr>
        </p:nvSpPr>
        <p:spPr>
          <a:xfrm>
            <a:off x="677334" y="609600"/>
            <a:ext cx="85968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sz="4800">
                <a:solidFill>
                  <a:srgbClr val="8CB3E3"/>
                </a:solidFill>
              </a:rPr>
              <a:t>CONCLUSION</a:t>
            </a:r>
            <a:endParaRPr sz="4800">
              <a:solidFill>
                <a:srgbClr val="8CB3E3"/>
              </a:solidFill>
            </a:endParaRPr>
          </a:p>
        </p:txBody>
      </p:sp>
      <p:sp>
        <p:nvSpPr>
          <p:cNvPr id="765" name="Google Shape;765;p106"/>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Clr>
                <a:schemeClr val="lt2"/>
              </a:buClr>
              <a:buSzPts val="2200"/>
              <a:buChar char="►"/>
            </a:pPr>
            <a:r>
              <a:rPr lang="en-IN" sz="2200">
                <a:solidFill>
                  <a:schemeClr val="lt2"/>
                </a:solidFill>
              </a:rPr>
              <a:t>ResNet proved to be the most successful model in classifying the Chest X-ray images into their labels with an accuracy </a:t>
            </a:r>
            <a:r>
              <a:rPr lang="en-IN" sz="2200">
                <a:solidFill>
                  <a:schemeClr val="lt2"/>
                </a:solidFill>
              </a:rPr>
              <a:t>97%</a:t>
            </a:r>
            <a:endParaRPr sz="2200">
              <a:solidFill>
                <a:schemeClr val="lt2"/>
              </a:solidFill>
            </a:endParaRPr>
          </a:p>
          <a:p>
            <a:pPr indent="-368300" lvl="0" marL="457200" rtl="0" algn="l">
              <a:spcBef>
                <a:spcPts val="0"/>
              </a:spcBef>
              <a:spcAft>
                <a:spcPts val="0"/>
              </a:spcAft>
              <a:buClr>
                <a:schemeClr val="lt2"/>
              </a:buClr>
              <a:buSzPts val="2200"/>
              <a:buChar char="►"/>
            </a:pPr>
            <a:r>
              <a:rPr lang="en-IN" sz="2200">
                <a:solidFill>
                  <a:schemeClr val="lt2"/>
                </a:solidFill>
              </a:rPr>
              <a:t>Detection of Thoracic Diseases using Deep Learning is an automated detection and system developed such that it can be deployed and used in any given dynamic environment. </a:t>
            </a:r>
            <a:endParaRPr sz="2200">
              <a:solidFill>
                <a:schemeClr val="lt2"/>
              </a:solidFill>
            </a:endParaRPr>
          </a:p>
          <a:p>
            <a:pPr indent="-368300" lvl="0" marL="457200" rtl="0" algn="l">
              <a:spcBef>
                <a:spcPts val="0"/>
              </a:spcBef>
              <a:spcAft>
                <a:spcPts val="0"/>
              </a:spcAft>
              <a:buClr>
                <a:schemeClr val="lt2"/>
              </a:buClr>
              <a:buSzPts val="2200"/>
              <a:buChar char="►"/>
            </a:pPr>
            <a:r>
              <a:rPr lang="en-IN" sz="2200">
                <a:solidFill>
                  <a:schemeClr val="lt2"/>
                </a:solidFill>
              </a:rPr>
              <a:t>The system developed is intelligent, user-friendly and robust. </a:t>
            </a:r>
            <a:endParaRPr sz="2200">
              <a:solidFill>
                <a:schemeClr val="lt2"/>
              </a:solidFill>
            </a:endParaRPr>
          </a:p>
          <a:p>
            <a:pPr indent="-368300" lvl="0" marL="457200" rtl="0" algn="l">
              <a:spcBef>
                <a:spcPts val="0"/>
              </a:spcBef>
              <a:spcAft>
                <a:spcPts val="0"/>
              </a:spcAft>
              <a:buClr>
                <a:schemeClr val="lt2"/>
              </a:buClr>
              <a:buSzPts val="2200"/>
              <a:buChar char="►"/>
            </a:pPr>
            <a:r>
              <a:rPr lang="en-IN" sz="2200">
                <a:solidFill>
                  <a:schemeClr val="lt2"/>
                </a:solidFill>
              </a:rPr>
              <a:t>The system uses various image processing techniques as feature extractors and Deep Neural Networks as classifiers.</a:t>
            </a:r>
            <a:endParaRPr sz="2200">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7"/>
          <p:cNvSpPr txBox="1"/>
          <p:nvPr>
            <p:ph type="title"/>
          </p:nvPr>
        </p:nvSpPr>
        <p:spPr>
          <a:xfrm>
            <a:off x="677334" y="609600"/>
            <a:ext cx="85968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sz="4800">
                <a:solidFill>
                  <a:srgbClr val="8CB3E3"/>
                </a:solidFill>
              </a:rPr>
              <a:t>FUTURE SCOPE</a:t>
            </a:r>
            <a:endParaRPr sz="4800">
              <a:solidFill>
                <a:srgbClr val="8CB3E3"/>
              </a:solidFill>
            </a:endParaRPr>
          </a:p>
        </p:txBody>
      </p:sp>
      <p:sp>
        <p:nvSpPr>
          <p:cNvPr id="771" name="Google Shape;771;p107"/>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sz="2200">
                <a:solidFill>
                  <a:schemeClr val="lt2"/>
                </a:solidFill>
              </a:rPr>
              <a:t>Further scope involves the following:</a:t>
            </a:r>
            <a:endParaRPr sz="2200">
              <a:solidFill>
                <a:schemeClr val="lt2"/>
              </a:solidFill>
            </a:endParaRPr>
          </a:p>
          <a:p>
            <a:pPr indent="-368300" lvl="0" marL="457200" rtl="0" algn="l">
              <a:spcBef>
                <a:spcPts val="1000"/>
              </a:spcBef>
              <a:spcAft>
                <a:spcPts val="0"/>
              </a:spcAft>
              <a:buClr>
                <a:schemeClr val="lt2"/>
              </a:buClr>
              <a:buSzPts val="2200"/>
              <a:buChar char="●"/>
            </a:pPr>
            <a:r>
              <a:rPr lang="en-IN" sz="2200">
                <a:solidFill>
                  <a:schemeClr val="lt2"/>
                </a:solidFill>
              </a:rPr>
              <a:t>Generation of medical reports from the input X-rays</a:t>
            </a:r>
            <a:endParaRPr sz="2200">
              <a:solidFill>
                <a:schemeClr val="lt2"/>
              </a:solidFill>
            </a:endParaRPr>
          </a:p>
          <a:p>
            <a:pPr indent="-368300" lvl="0" marL="457200" rtl="0" algn="l">
              <a:spcBef>
                <a:spcPts val="0"/>
              </a:spcBef>
              <a:spcAft>
                <a:spcPts val="0"/>
              </a:spcAft>
              <a:buClr>
                <a:schemeClr val="lt2"/>
              </a:buClr>
              <a:buSzPts val="2200"/>
              <a:buChar char="●"/>
            </a:pPr>
            <a:r>
              <a:rPr lang="en-IN" sz="2200">
                <a:solidFill>
                  <a:schemeClr val="lt2"/>
                </a:solidFill>
              </a:rPr>
              <a:t>The project can be extended to include more diseases</a:t>
            </a:r>
            <a:endParaRPr sz="2200">
              <a:solidFill>
                <a:schemeClr val="lt2"/>
              </a:solidFill>
            </a:endParaRPr>
          </a:p>
          <a:p>
            <a:pPr indent="-368300" lvl="0" marL="457200" rtl="0" algn="l">
              <a:spcBef>
                <a:spcPts val="0"/>
              </a:spcBef>
              <a:spcAft>
                <a:spcPts val="0"/>
              </a:spcAft>
              <a:buClr>
                <a:schemeClr val="lt2"/>
              </a:buClr>
              <a:buSzPts val="2200"/>
              <a:buChar char="●"/>
            </a:pPr>
            <a:r>
              <a:rPr lang="en-IN" sz="2200">
                <a:solidFill>
                  <a:schemeClr val="lt2"/>
                </a:solidFill>
              </a:rPr>
              <a:t>Usage of live X-rays as an input</a:t>
            </a:r>
            <a:endParaRPr sz="2200">
              <a:solidFill>
                <a:schemeClr val="lt2"/>
              </a:solidFill>
            </a:endParaRPr>
          </a:p>
          <a:p>
            <a:pPr indent="0" lvl="0" marL="457200" rtl="0" algn="l">
              <a:spcBef>
                <a:spcPts val="1000"/>
              </a:spcBef>
              <a:spcAft>
                <a:spcPts val="0"/>
              </a:spcAft>
              <a:buNone/>
            </a:pPr>
            <a:r>
              <a:t/>
            </a:r>
            <a:endParaRPr sz="2200">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08"/>
          <p:cNvSpPr txBox="1"/>
          <p:nvPr>
            <p:ph type="title"/>
          </p:nvPr>
        </p:nvSpPr>
        <p:spPr>
          <a:xfrm>
            <a:off x="571500" y="609600"/>
            <a:ext cx="87027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IN" sz="4800">
                <a:solidFill>
                  <a:srgbClr val="8CB3E3"/>
                </a:solidFill>
              </a:rPr>
              <a:t>REFERENCES</a:t>
            </a:r>
            <a:endParaRPr sz="4800">
              <a:solidFill>
                <a:srgbClr val="8CB3E3"/>
              </a:solidFill>
            </a:endParaRPr>
          </a:p>
        </p:txBody>
      </p:sp>
      <p:sp>
        <p:nvSpPr>
          <p:cNvPr id="777" name="Google Shape;777;p108"/>
          <p:cNvSpPr txBox="1"/>
          <p:nvPr>
            <p:ph idx="1" type="body"/>
          </p:nvPr>
        </p:nvSpPr>
        <p:spPr>
          <a:xfrm>
            <a:off x="571500" y="1640925"/>
            <a:ext cx="11049000" cy="4874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None/>
            </a:pPr>
            <a:r>
              <a:rPr lang="en-IN" sz="2000">
                <a:solidFill>
                  <a:srgbClr val="EFEFEF"/>
                </a:solidFill>
                <a:latin typeface="Times New Roman"/>
                <a:ea typeface="Times New Roman"/>
                <a:cs typeface="Times New Roman"/>
                <a:sym typeface="Times New Roman"/>
              </a:rPr>
              <a:t>[1] Xiaosong Wang</a:t>
            </a:r>
            <a:r>
              <a:rPr i="1" lang="en-IN" sz="2000">
                <a:solidFill>
                  <a:srgbClr val="EFEFEF"/>
                </a:solidFill>
                <a:latin typeface="Times New Roman"/>
                <a:ea typeface="Times New Roman"/>
                <a:cs typeface="Times New Roman"/>
                <a:sym typeface="Times New Roman"/>
              </a:rPr>
              <a:t> et.al. </a:t>
            </a:r>
            <a:r>
              <a:rPr lang="en-IN" sz="2000">
                <a:solidFill>
                  <a:srgbClr val="EFEFEF"/>
                </a:solidFill>
                <a:latin typeface="Times New Roman"/>
                <a:ea typeface="Times New Roman"/>
                <a:cs typeface="Times New Roman"/>
                <a:sym typeface="Times New Roman"/>
              </a:rPr>
              <a:t>ChestX-ray8: Hospital-scale Chest X-ray Database and Benchmarks on Weakly Supervised Classification and Localization of Common Thorax Diseases. </a:t>
            </a:r>
            <a:r>
              <a:rPr i="1" lang="en-IN" sz="2000">
                <a:solidFill>
                  <a:srgbClr val="EFEFEF"/>
                </a:solidFill>
                <a:latin typeface="Times New Roman"/>
                <a:ea typeface="Times New Roman"/>
                <a:cs typeface="Times New Roman"/>
                <a:sym typeface="Times New Roman"/>
              </a:rPr>
              <a:t>arXiv:1705.02315v5</a:t>
            </a:r>
            <a:r>
              <a:rPr lang="en-IN" sz="2000">
                <a:solidFill>
                  <a:srgbClr val="EFEFEF"/>
                </a:solidFill>
                <a:latin typeface="Times New Roman"/>
                <a:ea typeface="Times New Roman"/>
                <a:cs typeface="Times New Roman"/>
                <a:sym typeface="Times New Roman"/>
              </a:rPr>
              <a:t>, 2017</a:t>
            </a:r>
            <a:endParaRPr sz="2000">
              <a:solidFill>
                <a:srgbClr val="EFEFEF"/>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IN" sz="2000">
                <a:solidFill>
                  <a:srgbClr val="EFEFEF"/>
                </a:solidFill>
                <a:latin typeface="Times New Roman"/>
                <a:ea typeface="Times New Roman"/>
                <a:cs typeface="Times New Roman"/>
                <a:sym typeface="Times New Roman"/>
              </a:rPr>
              <a:t>[2] Mohammad Tariqul Islam</a:t>
            </a:r>
            <a:r>
              <a:rPr i="1" lang="en-IN" sz="2000">
                <a:solidFill>
                  <a:srgbClr val="EFEFEF"/>
                </a:solidFill>
                <a:latin typeface="Times New Roman"/>
                <a:ea typeface="Times New Roman"/>
                <a:cs typeface="Times New Roman"/>
                <a:sym typeface="Times New Roman"/>
              </a:rPr>
              <a:t> et.al. </a:t>
            </a:r>
            <a:r>
              <a:rPr lang="en-IN" sz="2000">
                <a:solidFill>
                  <a:srgbClr val="EFEFEF"/>
                </a:solidFill>
                <a:latin typeface="Times New Roman"/>
                <a:ea typeface="Times New Roman"/>
                <a:cs typeface="Times New Roman"/>
                <a:sym typeface="Times New Roman"/>
              </a:rPr>
              <a:t>Abnormality Detection and Localization in Chest X-Rays using Deep Convolutional Neural Networks. </a:t>
            </a:r>
            <a:r>
              <a:rPr i="1" lang="en-IN" sz="2000">
                <a:solidFill>
                  <a:srgbClr val="EFEFEF"/>
                </a:solidFill>
                <a:latin typeface="Times New Roman"/>
                <a:ea typeface="Times New Roman"/>
                <a:cs typeface="Times New Roman"/>
                <a:sym typeface="Times New Roman"/>
              </a:rPr>
              <a:t>arXiv:1705.09850v3</a:t>
            </a:r>
            <a:r>
              <a:rPr lang="en-IN" sz="2000">
                <a:solidFill>
                  <a:srgbClr val="EFEFEF"/>
                </a:solidFill>
                <a:latin typeface="Times New Roman"/>
                <a:ea typeface="Times New Roman"/>
                <a:cs typeface="Times New Roman"/>
                <a:sym typeface="Times New Roman"/>
              </a:rPr>
              <a:t>, 2017</a:t>
            </a:r>
            <a:endParaRPr sz="2000">
              <a:solidFill>
                <a:srgbClr val="EFEFEF"/>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IN" sz="2000">
                <a:solidFill>
                  <a:srgbClr val="EFEFEF"/>
                </a:solidFill>
                <a:latin typeface="Times New Roman"/>
                <a:ea typeface="Times New Roman"/>
                <a:cs typeface="Times New Roman"/>
                <a:sym typeface="Times New Roman"/>
              </a:rPr>
              <a:t>[3] Pranav Rajpurkar</a:t>
            </a:r>
            <a:r>
              <a:rPr i="1" lang="en-IN" sz="2000">
                <a:solidFill>
                  <a:srgbClr val="EFEFEF"/>
                </a:solidFill>
                <a:latin typeface="Times New Roman"/>
                <a:ea typeface="Times New Roman"/>
                <a:cs typeface="Times New Roman"/>
                <a:sym typeface="Times New Roman"/>
              </a:rPr>
              <a:t> et.al.</a:t>
            </a:r>
            <a:r>
              <a:rPr lang="en-IN" sz="2000">
                <a:solidFill>
                  <a:srgbClr val="EFEFEF"/>
                </a:solidFill>
                <a:latin typeface="Times New Roman"/>
                <a:ea typeface="Times New Roman"/>
                <a:cs typeface="Times New Roman"/>
                <a:sym typeface="Times New Roman"/>
              </a:rPr>
              <a:t> CheXNet: Radiologist-Level Pneumonia Detection on Chest X-Rays with Deep Learning. </a:t>
            </a:r>
            <a:r>
              <a:rPr i="1" lang="en-IN" sz="2000">
                <a:solidFill>
                  <a:srgbClr val="EFEFEF"/>
                </a:solidFill>
                <a:latin typeface="Times New Roman"/>
                <a:ea typeface="Times New Roman"/>
                <a:cs typeface="Times New Roman"/>
                <a:sym typeface="Times New Roman"/>
              </a:rPr>
              <a:t>arXiv:1711.05225v3</a:t>
            </a:r>
            <a:r>
              <a:rPr lang="en-IN" sz="2000">
                <a:solidFill>
                  <a:srgbClr val="EFEFEF"/>
                </a:solidFill>
                <a:latin typeface="Times New Roman"/>
                <a:ea typeface="Times New Roman"/>
                <a:cs typeface="Times New Roman"/>
                <a:sym typeface="Times New Roman"/>
              </a:rPr>
              <a:t>, 2017.</a:t>
            </a:r>
            <a:endParaRPr sz="2000">
              <a:solidFill>
                <a:srgbClr val="EFEFEF"/>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IN" sz="2000">
                <a:solidFill>
                  <a:srgbClr val="EFEFEF"/>
                </a:solidFill>
                <a:latin typeface="Times New Roman"/>
                <a:ea typeface="Times New Roman"/>
                <a:cs typeface="Times New Roman"/>
                <a:sym typeface="Times New Roman"/>
              </a:rPr>
              <a:t>[4] Pulkit Kumar</a:t>
            </a:r>
            <a:r>
              <a:rPr i="1" lang="en-IN" sz="2000">
                <a:solidFill>
                  <a:srgbClr val="EFEFEF"/>
                </a:solidFill>
                <a:latin typeface="Times New Roman"/>
                <a:ea typeface="Times New Roman"/>
                <a:cs typeface="Times New Roman"/>
                <a:sym typeface="Times New Roman"/>
              </a:rPr>
              <a:t> et.al. </a:t>
            </a:r>
            <a:r>
              <a:rPr lang="en-IN" sz="2000">
                <a:solidFill>
                  <a:srgbClr val="EFEFEF"/>
                </a:solidFill>
                <a:latin typeface="Times New Roman"/>
                <a:ea typeface="Times New Roman"/>
                <a:cs typeface="Times New Roman"/>
                <a:sym typeface="Times New Roman"/>
              </a:rPr>
              <a:t>Boosted Cascaded Convnets for Multilabel Classification of Thoracic Diseases in Chest Radiographs. </a:t>
            </a:r>
            <a:r>
              <a:rPr i="1" lang="en-IN" sz="2000">
                <a:solidFill>
                  <a:srgbClr val="EFEFEF"/>
                </a:solidFill>
                <a:latin typeface="Times New Roman"/>
                <a:ea typeface="Times New Roman"/>
                <a:cs typeface="Times New Roman"/>
                <a:sym typeface="Times New Roman"/>
              </a:rPr>
              <a:t>arXiv:1711.08760v1</a:t>
            </a:r>
            <a:r>
              <a:rPr lang="en-IN" sz="2000">
                <a:solidFill>
                  <a:srgbClr val="EFEFEF"/>
                </a:solidFill>
                <a:latin typeface="Times New Roman"/>
                <a:ea typeface="Times New Roman"/>
                <a:cs typeface="Times New Roman"/>
                <a:sym typeface="Times New Roman"/>
              </a:rPr>
              <a:t>, 2017.</a:t>
            </a:r>
            <a:endParaRPr sz="2000">
              <a:solidFill>
                <a:srgbClr val="EFEFEF"/>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IN" sz="2000">
                <a:solidFill>
                  <a:srgbClr val="EFEFEF"/>
                </a:solidFill>
                <a:latin typeface="Times New Roman"/>
                <a:ea typeface="Times New Roman"/>
                <a:cs typeface="Times New Roman"/>
                <a:sym typeface="Times New Roman"/>
              </a:rPr>
              <a:t>[5] Juan Manuel Carrillo-de-Gea</a:t>
            </a:r>
            <a:r>
              <a:rPr i="1" lang="en-IN" sz="2000">
                <a:solidFill>
                  <a:srgbClr val="EFEFEF"/>
                </a:solidFill>
                <a:latin typeface="Times New Roman"/>
                <a:ea typeface="Times New Roman"/>
                <a:cs typeface="Times New Roman"/>
                <a:sym typeface="Times New Roman"/>
              </a:rPr>
              <a:t> et.al. </a:t>
            </a:r>
            <a:r>
              <a:rPr lang="en-IN" sz="2000">
                <a:solidFill>
                  <a:srgbClr val="EFEFEF"/>
                </a:solidFill>
                <a:latin typeface="Times New Roman"/>
                <a:ea typeface="Times New Roman"/>
                <a:cs typeface="Times New Roman"/>
                <a:sym typeface="Times New Roman"/>
              </a:rPr>
              <a:t>A Computer-Aided Detection System for Digital Chest Radiographs. </a:t>
            </a:r>
            <a:r>
              <a:rPr i="1" lang="en-IN" sz="2000">
                <a:solidFill>
                  <a:srgbClr val="EFEFEF"/>
                </a:solidFill>
                <a:latin typeface="Times New Roman"/>
                <a:ea typeface="Times New Roman"/>
                <a:cs typeface="Times New Roman"/>
                <a:sym typeface="Times New Roman"/>
              </a:rPr>
              <a:t>Journal of Healthcare Engineering Volume 2016,</a:t>
            </a:r>
            <a:r>
              <a:rPr lang="en-IN" sz="2000">
                <a:solidFill>
                  <a:srgbClr val="EFEFEF"/>
                </a:solidFill>
                <a:latin typeface="Times New Roman"/>
                <a:ea typeface="Times New Roman"/>
                <a:cs typeface="Times New Roman"/>
                <a:sym typeface="Times New Roman"/>
              </a:rPr>
              <a:t> 2016.</a:t>
            </a:r>
            <a:endParaRPr sz="2000">
              <a:solidFill>
                <a:srgbClr val="EFEFEF"/>
              </a:solidFill>
              <a:latin typeface="Times New Roman"/>
              <a:ea typeface="Times New Roman"/>
              <a:cs typeface="Times New Roman"/>
              <a:sym typeface="Times New Roman"/>
            </a:endParaRPr>
          </a:p>
          <a:p>
            <a:pPr indent="0" lvl="0" marL="0" rtl="0" algn="l">
              <a:spcBef>
                <a:spcPts val="1200"/>
              </a:spcBef>
              <a:spcAft>
                <a:spcPts val="0"/>
              </a:spcAft>
              <a:buNone/>
            </a:pPr>
            <a:r>
              <a:t/>
            </a:r>
            <a:endParaRPr sz="2000">
              <a:solidFill>
                <a:schemeClr val="lt2"/>
              </a:solidFill>
            </a:endParaRPr>
          </a:p>
          <a:p>
            <a:pPr indent="0" lvl="0" marL="0" rtl="0" algn="l">
              <a:lnSpc>
                <a:spcPct val="100000"/>
              </a:lnSpc>
              <a:spcBef>
                <a:spcPts val="0"/>
              </a:spcBef>
              <a:spcAft>
                <a:spcPts val="0"/>
              </a:spcAft>
              <a:buSzPts val="1440"/>
              <a:buNone/>
            </a:pPr>
            <a:r>
              <a:t/>
            </a:r>
            <a:endParaRPr sz="2000">
              <a:solidFill>
                <a:srgbClr val="EFEFEF"/>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09"/>
          <p:cNvSpPr txBox="1"/>
          <p:nvPr>
            <p:ph type="title"/>
          </p:nvPr>
        </p:nvSpPr>
        <p:spPr>
          <a:xfrm>
            <a:off x="571500" y="609600"/>
            <a:ext cx="87027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IN" sz="4800">
                <a:solidFill>
                  <a:srgbClr val="8CB3E3"/>
                </a:solidFill>
              </a:rPr>
              <a:t>REFERENCES</a:t>
            </a:r>
            <a:endParaRPr sz="4800">
              <a:solidFill>
                <a:srgbClr val="8CB3E3"/>
              </a:solidFill>
            </a:endParaRPr>
          </a:p>
        </p:txBody>
      </p:sp>
      <p:sp>
        <p:nvSpPr>
          <p:cNvPr id="783" name="Google Shape;783;p109"/>
          <p:cNvSpPr txBox="1"/>
          <p:nvPr>
            <p:ph idx="1" type="body"/>
          </p:nvPr>
        </p:nvSpPr>
        <p:spPr>
          <a:xfrm>
            <a:off x="571500" y="1488850"/>
            <a:ext cx="11049000" cy="46974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en-IN" sz="1900">
                <a:solidFill>
                  <a:srgbClr val="EFEFEF"/>
                </a:solidFill>
                <a:latin typeface="Times New Roman"/>
                <a:ea typeface="Times New Roman"/>
                <a:cs typeface="Times New Roman"/>
                <a:sym typeface="Times New Roman"/>
              </a:rPr>
              <a:t>[6] Imane Allaouzi </a:t>
            </a:r>
            <a:r>
              <a:rPr i="1" lang="en-IN" sz="1900">
                <a:solidFill>
                  <a:srgbClr val="EFEFEF"/>
                </a:solidFill>
                <a:latin typeface="Times New Roman"/>
                <a:ea typeface="Times New Roman"/>
                <a:cs typeface="Times New Roman"/>
                <a:sym typeface="Times New Roman"/>
              </a:rPr>
              <a:t>et.al. </a:t>
            </a:r>
            <a:r>
              <a:rPr lang="en-IN" sz="1900">
                <a:solidFill>
                  <a:srgbClr val="EFEFEF"/>
                </a:solidFill>
                <a:latin typeface="Times New Roman"/>
                <a:ea typeface="Times New Roman"/>
                <a:cs typeface="Times New Roman"/>
                <a:sym typeface="Times New Roman"/>
              </a:rPr>
              <a:t>A novel approach for multi-label Chest X-Ray classification of common Thorax Diseases.</a:t>
            </a:r>
            <a:r>
              <a:rPr i="1" lang="en-IN" sz="1900">
                <a:solidFill>
                  <a:srgbClr val="EFEFEF"/>
                </a:solidFill>
                <a:latin typeface="Times New Roman"/>
                <a:ea typeface="Times New Roman"/>
                <a:cs typeface="Times New Roman"/>
                <a:sym typeface="Times New Roman"/>
              </a:rPr>
              <a:t> IEEEAccess</a:t>
            </a:r>
            <a:r>
              <a:rPr lang="en-IN" sz="1900">
                <a:solidFill>
                  <a:srgbClr val="EFEFEF"/>
                </a:solidFill>
                <a:latin typeface="Times New Roman"/>
                <a:ea typeface="Times New Roman"/>
                <a:cs typeface="Times New Roman"/>
                <a:sym typeface="Times New Roman"/>
              </a:rPr>
              <a:t>.</a:t>
            </a:r>
            <a:endParaRPr sz="1900">
              <a:solidFill>
                <a:srgbClr val="EFEFEF"/>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900">
                <a:solidFill>
                  <a:srgbClr val="EFEFEF"/>
                </a:solidFill>
                <a:latin typeface="Times New Roman"/>
                <a:ea typeface="Times New Roman"/>
                <a:cs typeface="Times New Roman"/>
                <a:sym typeface="Times New Roman"/>
              </a:rPr>
              <a:t>[7] Qingji Guan</a:t>
            </a:r>
            <a:r>
              <a:rPr i="1" lang="en-IN" sz="1900">
                <a:solidFill>
                  <a:srgbClr val="EFEFEF"/>
                </a:solidFill>
                <a:latin typeface="Times New Roman"/>
                <a:ea typeface="Times New Roman"/>
                <a:cs typeface="Times New Roman"/>
                <a:sym typeface="Times New Roman"/>
              </a:rPr>
              <a:t> et.al. </a:t>
            </a:r>
            <a:r>
              <a:rPr lang="en-IN" sz="1900">
                <a:solidFill>
                  <a:srgbClr val="EFEFEF"/>
                </a:solidFill>
                <a:latin typeface="Times New Roman"/>
                <a:ea typeface="Times New Roman"/>
                <a:cs typeface="Times New Roman"/>
                <a:sym typeface="Times New Roman"/>
              </a:rPr>
              <a:t>Diagnose like a Radiologist: Attention Guided Convolutional Neural Network for Thorax Disease Classification. </a:t>
            </a:r>
            <a:r>
              <a:rPr i="1" lang="en-IN" sz="1900">
                <a:solidFill>
                  <a:srgbClr val="EFEFEF"/>
                </a:solidFill>
                <a:latin typeface="Times New Roman"/>
                <a:ea typeface="Times New Roman"/>
                <a:cs typeface="Times New Roman"/>
                <a:sym typeface="Times New Roman"/>
              </a:rPr>
              <a:t>arXiv:1801.09927v1</a:t>
            </a:r>
            <a:r>
              <a:rPr lang="en-IN" sz="1900">
                <a:solidFill>
                  <a:srgbClr val="EFEFEF"/>
                </a:solidFill>
                <a:latin typeface="Times New Roman"/>
                <a:ea typeface="Times New Roman"/>
                <a:cs typeface="Times New Roman"/>
                <a:sym typeface="Times New Roman"/>
              </a:rPr>
              <a:t>, 2018.</a:t>
            </a:r>
            <a:endParaRPr sz="1900">
              <a:solidFill>
                <a:srgbClr val="EFEFEF"/>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900">
                <a:solidFill>
                  <a:srgbClr val="EFEFEF"/>
                </a:solidFill>
                <a:latin typeface="Times New Roman"/>
                <a:ea typeface="Times New Roman"/>
                <a:cs typeface="Times New Roman"/>
                <a:sym typeface="Times New Roman"/>
              </a:rPr>
              <a:t>[8] Paras Lakhani</a:t>
            </a:r>
            <a:r>
              <a:rPr i="1" lang="en-IN" sz="1900">
                <a:solidFill>
                  <a:srgbClr val="EFEFEF"/>
                </a:solidFill>
                <a:latin typeface="Times New Roman"/>
                <a:ea typeface="Times New Roman"/>
                <a:cs typeface="Times New Roman"/>
                <a:sym typeface="Times New Roman"/>
              </a:rPr>
              <a:t> et.al. </a:t>
            </a:r>
            <a:r>
              <a:rPr lang="en-IN" sz="1900">
                <a:solidFill>
                  <a:srgbClr val="EFEFEF"/>
                </a:solidFill>
                <a:latin typeface="Times New Roman"/>
                <a:ea typeface="Times New Roman"/>
                <a:cs typeface="Times New Roman"/>
                <a:sym typeface="Times New Roman"/>
              </a:rPr>
              <a:t>Deep Learning at Chest Radiography: Automated Classification of Pulmonary Tuberculosis by Using Convolutional Neural Networks. </a:t>
            </a:r>
            <a:r>
              <a:rPr i="1" lang="en-IN" sz="1900">
                <a:solidFill>
                  <a:srgbClr val="EFEFEF"/>
                </a:solidFill>
                <a:latin typeface="Times New Roman"/>
                <a:ea typeface="Times New Roman"/>
                <a:cs typeface="Times New Roman"/>
                <a:sym typeface="Times New Roman"/>
              </a:rPr>
              <a:t>Radiology: Volume 284</a:t>
            </a:r>
            <a:r>
              <a:rPr lang="en-IN" sz="1900">
                <a:solidFill>
                  <a:srgbClr val="EFEFEF"/>
                </a:solidFill>
                <a:latin typeface="Times New Roman"/>
                <a:ea typeface="Times New Roman"/>
                <a:cs typeface="Times New Roman"/>
                <a:sym typeface="Times New Roman"/>
              </a:rPr>
              <a:t>, 2017.</a:t>
            </a:r>
            <a:endParaRPr sz="1900">
              <a:solidFill>
                <a:srgbClr val="EFEFEF"/>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900">
                <a:solidFill>
                  <a:srgbClr val="EFEFEF"/>
                </a:solidFill>
                <a:latin typeface="Times New Roman"/>
                <a:ea typeface="Times New Roman"/>
                <a:cs typeface="Times New Roman"/>
                <a:sym typeface="Times New Roman"/>
              </a:rPr>
              <a:t>[9] Xiaosong Wang</a:t>
            </a:r>
            <a:r>
              <a:rPr i="1" lang="en-IN" sz="1900">
                <a:solidFill>
                  <a:srgbClr val="EFEFEF"/>
                </a:solidFill>
                <a:latin typeface="Times New Roman"/>
                <a:ea typeface="Times New Roman"/>
                <a:cs typeface="Times New Roman"/>
                <a:sym typeface="Times New Roman"/>
              </a:rPr>
              <a:t> et.al. </a:t>
            </a:r>
            <a:r>
              <a:rPr lang="en-IN" sz="1900">
                <a:solidFill>
                  <a:srgbClr val="EFEFEF"/>
                </a:solidFill>
                <a:latin typeface="Times New Roman"/>
                <a:ea typeface="Times New Roman"/>
                <a:cs typeface="Times New Roman"/>
                <a:sym typeface="Times New Roman"/>
              </a:rPr>
              <a:t>TieNet: Text-Image Embedding Network for Common Thorax Disease Classification and Reporting in Chest X-rays. </a:t>
            </a:r>
            <a:r>
              <a:rPr i="1" lang="en-IN" sz="1900">
                <a:solidFill>
                  <a:srgbClr val="EFEFEF"/>
                </a:solidFill>
                <a:latin typeface="Times New Roman"/>
                <a:ea typeface="Times New Roman"/>
                <a:cs typeface="Times New Roman"/>
                <a:sym typeface="Times New Roman"/>
              </a:rPr>
              <a:t>arXiv:1801.04334v</a:t>
            </a:r>
            <a:r>
              <a:rPr lang="en-IN" sz="1900">
                <a:solidFill>
                  <a:srgbClr val="EFEFEF"/>
                </a:solidFill>
                <a:latin typeface="Times New Roman"/>
                <a:ea typeface="Times New Roman"/>
                <a:cs typeface="Times New Roman"/>
                <a:sym typeface="Times New Roman"/>
              </a:rPr>
              <a:t>, 2018.</a:t>
            </a:r>
            <a:endParaRPr sz="1900">
              <a:solidFill>
                <a:srgbClr val="EFEFEF"/>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1900">
                <a:solidFill>
                  <a:srgbClr val="EFEFEF"/>
                </a:solidFill>
                <a:latin typeface="Times New Roman"/>
                <a:ea typeface="Times New Roman"/>
                <a:cs typeface="Times New Roman"/>
                <a:sym typeface="Times New Roman"/>
              </a:rPr>
              <a:t>[10] Jeremy Irwin</a:t>
            </a:r>
            <a:r>
              <a:rPr i="1" lang="en-IN" sz="1900">
                <a:solidFill>
                  <a:srgbClr val="EFEFEF"/>
                </a:solidFill>
                <a:latin typeface="Times New Roman"/>
                <a:ea typeface="Times New Roman"/>
                <a:cs typeface="Times New Roman"/>
                <a:sym typeface="Times New Roman"/>
              </a:rPr>
              <a:t> et.al.</a:t>
            </a:r>
            <a:r>
              <a:rPr lang="en-IN" sz="1900">
                <a:solidFill>
                  <a:srgbClr val="EFEFEF"/>
                </a:solidFill>
                <a:latin typeface="Times New Roman"/>
                <a:ea typeface="Times New Roman"/>
                <a:cs typeface="Times New Roman"/>
                <a:sym typeface="Times New Roman"/>
              </a:rPr>
              <a:t> CheXpert: A Large Chest Radiograph Dataset with Uncertainty Labels and Expert Comparison. </a:t>
            </a:r>
            <a:r>
              <a:rPr i="1" lang="en-IN" sz="1900">
                <a:solidFill>
                  <a:srgbClr val="EFEFEF"/>
                </a:solidFill>
                <a:latin typeface="Times New Roman"/>
                <a:ea typeface="Times New Roman"/>
                <a:cs typeface="Times New Roman"/>
                <a:sym typeface="Times New Roman"/>
              </a:rPr>
              <a:t>arXiv:1901.07035v1</a:t>
            </a:r>
            <a:r>
              <a:rPr lang="en-IN" sz="1900">
                <a:solidFill>
                  <a:srgbClr val="EFEFEF"/>
                </a:solidFill>
                <a:latin typeface="Times New Roman"/>
                <a:ea typeface="Times New Roman"/>
                <a:cs typeface="Times New Roman"/>
                <a:sym typeface="Times New Roman"/>
              </a:rPr>
              <a:t>, 2019.</a:t>
            </a:r>
            <a:endParaRPr sz="1900">
              <a:solidFill>
                <a:srgbClr val="EFEFEF"/>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900">
              <a:solidFill>
                <a:srgbClr val="EFEFE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40"/>
              <a:buFont typeface="Arial"/>
              <a:buNone/>
            </a:pPr>
            <a:r>
              <a:t/>
            </a:r>
            <a:endParaRPr sz="1900">
              <a:solidFill>
                <a:srgbClr val="EFEFE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40"/>
              <a:buNone/>
            </a:pPr>
            <a:r>
              <a:t/>
            </a:r>
            <a:endParaRPr sz="2100">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10"/>
          <p:cNvSpPr txBox="1"/>
          <p:nvPr>
            <p:ph idx="1" type="body"/>
          </p:nvPr>
        </p:nvSpPr>
        <p:spPr>
          <a:xfrm>
            <a:off x="2968775" y="2422600"/>
            <a:ext cx="3760200" cy="15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440"/>
              <a:buNone/>
            </a:pPr>
            <a:r>
              <a:rPr lang="en-IN" sz="9600">
                <a:solidFill>
                  <a:srgbClr val="EFEFEF"/>
                </a:solidFill>
                <a:latin typeface="Impact"/>
                <a:ea typeface="Impact"/>
                <a:cs typeface="Impact"/>
                <a:sym typeface="Impact"/>
              </a:rPr>
              <a:t>THANK</a:t>
            </a:r>
            <a:r>
              <a:rPr lang="en-IN" sz="9600">
                <a:latin typeface="Impact"/>
                <a:ea typeface="Impact"/>
                <a:cs typeface="Impact"/>
                <a:sym typeface="Impact"/>
              </a:rPr>
              <a:t> </a:t>
            </a:r>
            <a:endParaRPr sz="9600">
              <a:latin typeface="Impact"/>
              <a:ea typeface="Impact"/>
              <a:cs typeface="Impact"/>
              <a:sym typeface="Impact"/>
            </a:endParaRPr>
          </a:p>
        </p:txBody>
      </p:sp>
      <p:sp>
        <p:nvSpPr>
          <p:cNvPr id="789" name="Google Shape;789;p110"/>
          <p:cNvSpPr txBox="1"/>
          <p:nvPr/>
        </p:nvSpPr>
        <p:spPr>
          <a:xfrm>
            <a:off x="6513350" y="2527725"/>
            <a:ext cx="2434800" cy="107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en-IN" sz="9600" u="none" cap="none" strike="noStrike">
                <a:solidFill>
                  <a:srgbClr val="F9CB9C"/>
                </a:solidFill>
                <a:latin typeface="Impact"/>
                <a:ea typeface="Impact"/>
                <a:cs typeface="Impact"/>
                <a:sym typeface="Impact"/>
              </a:rPr>
              <a:t>YOU</a:t>
            </a:r>
            <a:endParaRPr b="1" i="0" sz="9600" u="none" cap="none" strike="noStrike">
              <a:solidFill>
                <a:srgbClr val="F9CB9C"/>
              </a:solidFill>
              <a:latin typeface="Impact"/>
              <a:ea typeface="Impact"/>
              <a:cs typeface="Impact"/>
              <a:sym typeface="Impac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IN" sz="4800">
                <a:solidFill>
                  <a:srgbClr val="8CB3E3"/>
                </a:solidFill>
              </a:rPr>
              <a:t>OBJECTIVES</a:t>
            </a:r>
            <a:endParaRPr sz="4800">
              <a:solidFill>
                <a:srgbClr val="8CB3E3"/>
              </a:solidFill>
            </a:endParaRPr>
          </a:p>
        </p:txBody>
      </p:sp>
      <p:sp>
        <p:nvSpPr>
          <p:cNvPr id="443" name="Google Shape;443;p57"/>
          <p:cNvSpPr txBox="1"/>
          <p:nvPr>
            <p:ph idx="1" type="body"/>
          </p:nvPr>
        </p:nvSpPr>
        <p:spPr>
          <a:xfrm>
            <a:off x="677325" y="1658066"/>
            <a:ext cx="8596800" cy="77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440"/>
              <a:buNone/>
            </a:pPr>
            <a:r>
              <a:rPr lang="en-IN" sz="3000">
                <a:solidFill>
                  <a:srgbClr val="FF9900"/>
                </a:solidFill>
              </a:rPr>
              <a:t>The objective of our project is :</a:t>
            </a:r>
            <a:endParaRPr sz="3000">
              <a:solidFill>
                <a:srgbClr val="FF9900"/>
              </a:solidFill>
            </a:endParaRPr>
          </a:p>
          <a:p>
            <a:pPr indent="0" lvl="0" marL="457200" rtl="0" algn="l">
              <a:lnSpc>
                <a:spcPct val="100000"/>
              </a:lnSpc>
              <a:spcBef>
                <a:spcPts val="1000"/>
              </a:spcBef>
              <a:spcAft>
                <a:spcPts val="0"/>
              </a:spcAft>
              <a:buSzPts val="1440"/>
              <a:buNone/>
            </a:pPr>
            <a:r>
              <a:t/>
            </a:r>
            <a:endParaRPr sz="3000">
              <a:solidFill>
                <a:srgbClr val="D9D9D9"/>
              </a:solidFill>
            </a:endParaRPr>
          </a:p>
        </p:txBody>
      </p:sp>
      <p:sp>
        <p:nvSpPr>
          <p:cNvPr id="444" name="Google Shape;444;p57"/>
          <p:cNvSpPr txBox="1"/>
          <p:nvPr/>
        </p:nvSpPr>
        <p:spPr>
          <a:xfrm>
            <a:off x="734400" y="2499850"/>
            <a:ext cx="9784500" cy="3862500"/>
          </a:xfrm>
          <a:prstGeom prst="rect">
            <a:avLst/>
          </a:prstGeom>
          <a:noFill/>
          <a:ln>
            <a:noFill/>
          </a:ln>
        </p:spPr>
        <p:txBody>
          <a:bodyPr anchorCtr="0" anchor="t" bIns="91425" lIns="91425" spcFirstLastPara="1" rIns="91425" wrap="square" tIns="91425">
            <a:noAutofit/>
          </a:bodyPr>
          <a:lstStyle/>
          <a:p>
            <a:pPr indent="-419100" lvl="0" marL="457200" marR="0" rtl="0" algn="just">
              <a:lnSpc>
                <a:spcPct val="100000"/>
              </a:lnSpc>
              <a:spcBef>
                <a:spcPts val="0"/>
              </a:spcBef>
              <a:spcAft>
                <a:spcPts val="0"/>
              </a:spcAft>
              <a:buClr>
                <a:schemeClr val="lt2"/>
              </a:buClr>
              <a:buSzPts val="3000"/>
              <a:buFont typeface="Trebuchet MS"/>
              <a:buChar char="●"/>
            </a:pPr>
            <a:r>
              <a:rPr b="0" i="0" lang="en-IN" sz="3000" u="none" cap="none" strike="noStrike">
                <a:solidFill>
                  <a:schemeClr val="lt2"/>
                </a:solidFill>
                <a:latin typeface="Trebuchet MS"/>
                <a:ea typeface="Trebuchet MS"/>
                <a:cs typeface="Trebuchet MS"/>
                <a:sym typeface="Trebuchet MS"/>
              </a:rPr>
              <a:t>To develop a deep learning model which can detect abnormalities in Chest X-rays and produce the correct lung diseases as output.</a:t>
            </a:r>
            <a:endParaRPr b="0" i="0" sz="3000" u="none" cap="none" strike="noStrike">
              <a:solidFill>
                <a:schemeClr val="lt2"/>
              </a:solidFill>
              <a:latin typeface="Trebuchet MS"/>
              <a:ea typeface="Trebuchet MS"/>
              <a:cs typeface="Trebuchet MS"/>
              <a:sym typeface="Trebuchet MS"/>
            </a:endParaRPr>
          </a:p>
          <a:p>
            <a:pPr indent="0" lvl="0" marL="0" marR="0" rtl="0" algn="just">
              <a:lnSpc>
                <a:spcPct val="100000"/>
              </a:lnSpc>
              <a:spcBef>
                <a:spcPts val="0"/>
              </a:spcBef>
              <a:spcAft>
                <a:spcPts val="0"/>
              </a:spcAft>
              <a:buNone/>
            </a:pPr>
            <a:r>
              <a:t/>
            </a:r>
            <a:endParaRPr b="0" i="0" sz="3000" u="none" cap="none" strike="noStrike">
              <a:solidFill>
                <a:schemeClr val="lt2"/>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idx="1" type="body"/>
          </p:nvPr>
        </p:nvSpPr>
        <p:spPr>
          <a:xfrm>
            <a:off x="8527825" y="3306725"/>
            <a:ext cx="1891800" cy="6732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IN" sz="2400">
                <a:solidFill>
                  <a:srgbClr val="EFEFEF"/>
                </a:solidFill>
              </a:rPr>
              <a:t>Pneumonia</a:t>
            </a:r>
            <a:endParaRPr sz="2400">
              <a:solidFill>
                <a:srgbClr val="EFEFEF"/>
              </a:solidFill>
            </a:endParaRPr>
          </a:p>
        </p:txBody>
      </p:sp>
      <p:pic>
        <p:nvPicPr>
          <p:cNvPr id="450" name="Google Shape;450;p58"/>
          <p:cNvPicPr preferRelativeResize="0"/>
          <p:nvPr/>
        </p:nvPicPr>
        <p:blipFill>
          <a:blip r:embed="rId3">
            <a:alphaModFix/>
          </a:blip>
          <a:stretch>
            <a:fillRect/>
          </a:stretch>
        </p:blipFill>
        <p:spPr>
          <a:xfrm>
            <a:off x="1278250" y="1344925"/>
            <a:ext cx="4306350" cy="4306350"/>
          </a:xfrm>
          <a:prstGeom prst="rect">
            <a:avLst/>
          </a:prstGeom>
          <a:noFill/>
          <a:ln>
            <a:noFill/>
          </a:ln>
        </p:spPr>
      </p:pic>
      <p:sp>
        <p:nvSpPr>
          <p:cNvPr id="451" name="Google Shape;451;p58"/>
          <p:cNvSpPr/>
          <p:nvPr/>
        </p:nvSpPr>
        <p:spPr>
          <a:xfrm>
            <a:off x="6831325" y="3414725"/>
            <a:ext cx="914400" cy="45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ph type="title"/>
          </p:nvPr>
        </p:nvSpPr>
        <p:spPr>
          <a:xfrm>
            <a:off x="677325" y="340225"/>
            <a:ext cx="11212200" cy="119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solidFill>
                  <a:srgbClr val="8CB3E3"/>
                </a:solidFill>
              </a:rPr>
              <a:t>Study of Detection of Thoracic Diseases using Deep Learning</a:t>
            </a:r>
            <a:r>
              <a:rPr lang="en-IN">
                <a:solidFill>
                  <a:srgbClr val="8CB3E3"/>
                </a:solidFill>
              </a:rPr>
              <a:t> </a:t>
            </a:r>
            <a:endParaRPr>
              <a:solidFill>
                <a:srgbClr val="8CB3E3"/>
              </a:solidFill>
            </a:endParaRPr>
          </a:p>
        </p:txBody>
      </p:sp>
      <p:sp>
        <p:nvSpPr>
          <p:cNvPr id="457" name="Google Shape;457;p59"/>
          <p:cNvSpPr txBox="1"/>
          <p:nvPr>
            <p:ph idx="1" type="body"/>
          </p:nvPr>
        </p:nvSpPr>
        <p:spPr>
          <a:xfrm>
            <a:off x="677325" y="1844325"/>
            <a:ext cx="10531800" cy="4315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sz="2400">
                <a:solidFill>
                  <a:schemeClr val="lt2"/>
                </a:solidFill>
              </a:rPr>
              <a:t>Classification of Thoracic Diseases:</a:t>
            </a:r>
            <a:endParaRPr sz="2400">
              <a:solidFill>
                <a:schemeClr val="lt2"/>
              </a:solidFill>
            </a:endParaRPr>
          </a:p>
          <a:p>
            <a:pPr indent="-368300" lvl="0" marL="457200" rtl="0" algn="l">
              <a:spcBef>
                <a:spcPts val="1000"/>
              </a:spcBef>
              <a:spcAft>
                <a:spcPts val="0"/>
              </a:spcAft>
              <a:buClr>
                <a:srgbClr val="FF9900"/>
              </a:buClr>
              <a:buSzPts val="2200"/>
              <a:buAutoNum type="arabicPeriod"/>
            </a:pPr>
            <a:r>
              <a:rPr lang="en-IN" sz="2200">
                <a:solidFill>
                  <a:srgbClr val="FF9900"/>
                </a:solidFill>
              </a:rPr>
              <a:t>Atelectasis:</a:t>
            </a:r>
            <a:endParaRPr sz="2200">
              <a:solidFill>
                <a:srgbClr val="FF9900"/>
              </a:solidFill>
            </a:endParaRPr>
          </a:p>
          <a:p>
            <a:pPr indent="0" lvl="0" marL="457200" rtl="0" algn="l">
              <a:spcBef>
                <a:spcPts val="1000"/>
              </a:spcBef>
              <a:spcAft>
                <a:spcPts val="0"/>
              </a:spcAft>
              <a:buNone/>
            </a:pPr>
            <a:r>
              <a:rPr lang="en-IN" sz="2200">
                <a:solidFill>
                  <a:schemeClr val="lt2"/>
                </a:solidFill>
              </a:rPr>
              <a:t>Alveoli (air sacs) within the lung deflate or are filled with alveolar fluid, then the lung or lobe of the lung collapses partially or completely.</a:t>
            </a:r>
            <a:endParaRPr sz="2200">
              <a:solidFill>
                <a:schemeClr val="lt2"/>
              </a:solidFill>
            </a:endParaRPr>
          </a:p>
          <a:p>
            <a:pPr indent="0" lvl="0" marL="457200" rtl="0" algn="l">
              <a:spcBef>
                <a:spcPts val="1000"/>
              </a:spcBef>
              <a:spcAft>
                <a:spcPts val="0"/>
              </a:spcAft>
              <a:buNone/>
            </a:pPr>
            <a:r>
              <a:rPr b="1" lang="en-IN" sz="2200">
                <a:solidFill>
                  <a:schemeClr val="lt2"/>
                </a:solidFill>
              </a:rPr>
              <a:t>Symptoms:</a:t>
            </a:r>
            <a:endParaRPr b="1" sz="2200">
              <a:solidFill>
                <a:schemeClr val="lt2"/>
              </a:solidFill>
            </a:endParaRPr>
          </a:p>
          <a:p>
            <a:pPr indent="-368300" lvl="0" marL="457200" rtl="0" algn="l">
              <a:spcBef>
                <a:spcPts val="1000"/>
              </a:spcBef>
              <a:spcAft>
                <a:spcPts val="0"/>
              </a:spcAft>
              <a:buClr>
                <a:schemeClr val="lt2"/>
              </a:buClr>
              <a:buSzPts val="2200"/>
              <a:buChar char="●"/>
            </a:pPr>
            <a:r>
              <a:rPr lang="en-IN" sz="2200">
                <a:solidFill>
                  <a:schemeClr val="lt2"/>
                </a:solidFill>
              </a:rPr>
              <a:t>Difficulty breathing</a:t>
            </a:r>
            <a:endParaRPr sz="2200">
              <a:solidFill>
                <a:schemeClr val="lt2"/>
              </a:solidFill>
            </a:endParaRPr>
          </a:p>
          <a:p>
            <a:pPr indent="-368300" lvl="0" marL="457200" rtl="0" algn="l">
              <a:spcBef>
                <a:spcPts val="0"/>
              </a:spcBef>
              <a:spcAft>
                <a:spcPts val="0"/>
              </a:spcAft>
              <a:buClr>
                <a:schemeClr val="lt2"/>
              </a:buClr>
              <a:buSzPts val="2200"/>
              <a:buChar char="●"/>
            </a:pPr>
            <a:r>
              <a:rPr lang="en-IN" sz="2200">
                <a:solidFill>
                  <a:schemeClr val="lt2"/>
                </a:solidFill>
              </a:rPr>
              <a:t>Rapid, shallow breathing</a:t>
            </a:r>
            <a:endParaRPr sz="2200">
              <a:solidFill>
                <a:schemeClr val="lt2"/>
              </a:solidFill>
            </a:endParaRPr>
          </a:p>
          <a:p>
            <a:pPr indent="-368300" lvl="0" marL="457200" rtl="0" algn="l">
              <a:spcBef>
                <a:spcPts val="0"/>
              </a:spcBef>
              <a:spcAft>
                <a:spcPts val="0"/>
              </a:spcAft>
              <a:buClr>
                <a:schemeClr val="lt2"/>
              </a:buClr>
              <a:buSzPts val="2200"/>
              <a:buChar char="●"/>
            </a:pPr>
            <a:r>
              <a:rPr lang="en-IN" sz="2200">
                <a:solidFill>
                  <a:schemeClr val="lt2"/>
                </a:solidFill>
              </a:rPr>
              <a:t>Wheezing</a:t>
            </a:r>
            <a:endParaRPr sz="2200">
              <a:solidFill>
                <a:schemeClr val="lt2"/>
              </a:solidFill>
            </a:endParaRPr>
          </a:p>
          <a:p>
            <a:pPr indent="-368300" lvl="0" marL="457200" rtl="0" algn="l">
              <a:spcBef>
                <a:spcPts val="0"/>
              </a:spcBef>
              <a:spcAft>
                <a:spcPts val="0"/>
              </a:spcAft>
              <a:buClr>
                <a:schemeClr val="lt2"/>
              </a:buClr>
              <a:buSzPts val="2200"/>
              <a:buChar char="●"/>
            </a:pPr>
            <a:r>
              <a:rPr lang="en-IN" sz="2200">
                <a:solidFill>
                  <a:schemeClr val="lt2"/>
                </a:solidFill>
              </a:rPr>
              <a:t>Cough</a:t>
            </a:r>
            <a:endParaRPr sz="2200">
              <a:solidFill>
                <a:schemeClr val="lt2"/>
              </a:solidFill>
            </a:endParaRPr>
          </a:p>
          <a:p>
            <a:pPr indent="0" lvl="0" marL="457200" rtl="0" algn="l">
              <a:spcBef>
                <a:spcPts val="1000"/>
              </a:spcBef>
              <a:spcAft>
                <a:spcPts val="0"/>
              </a:spcAft>
              <a:buClr>
                <a:schemeClr val="dk1"/>
              </a:buClr>
              <a:buSzPts val="1100"/>
              <a:buFont typeface="Arial"/>
              <a:buNone/>
            </a:pPr>
            <a:r>
              <a:t/>
            </a:r>
            <a:endParaRPr sz="2200">
              <a:solidFill>
                <a:schemeClr val="lt2"/>
              </a:solidFill>
            </a:endParaRPr>
          </a:p>
          <a:p>
            <a:pPr indent="0" lvl="0" marL="457200" rtl="0" algn="l">
              <a:spcBef>
                <a:spcPts val="1000"/>
              </a:spcBef>
              <a:spcAft>
                <a:spcPts val="0"/>
              </a:spcAft>
              <a:buNone/>
            </a:pPr>
            <a:r>
              <a:t/>
            </a:r>
            <a:endParaRPr sz="2200">
              <a:solidFill>
                <a:schemeClr val="lt2"/>
              </a:solidFill>
            </a:endParaRPr>
          </a:p>
          <a:p>
            <a:pPr indent="0" lvl="0" marL="457200" rtl="0" algn="l">
              <a:spcBef>
                <a:spcPts val="1000"/>
              </a:spcBef>
              <a:spcAft>
                <a:spcPts val="0"/>
              </a:spcAft>
              <a:buNone/>
            </a:pPr>
            <a:r>
              <a:t/>
            </a:r>
            <a:endParaRPr sz="2200"/>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txBox="1"/>
          <p:nvPr>
            <p:ph type="title"/>
          </p:nvPr>
        </p:nvSpPr>
        <p:spPr>
          <a:xfrm>
            <a:off x="480372" y="161950"/>
            <a:ext cx="11301900" cy="13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solidFill>
                  <a:srgbClr val="8CB3E3"/>
                </a:solidFill>
              </a:rPr>
              <a:t>Study of Detection of Thoracic Diseases using Deep Learning </a:t>
            </a:r>
            <a:endParaRPr>
              <a:solidFill>
                <a:srgbClr val="8CB3E3"/>
              </a:solidFill>
            </a:endParaRPr>
          </a:p>
          <a:p>
            <a:pPr indent="0" lvl="0" marL="0" rtl="0" algn="l">
              <a:spcBef>
                <a:spcPts val="0"/>
              </a:spcBef>
              <a:spcAft>
                <a:spcPts val="0"/>
              </a:spcAft>
              <a:buNone/>
            </a:pPr>
            <a:r>
              <a:t/>
            </a:r>
            <a:endParaRPr>
              <a:solidFill>
                <a:srgbClr val="8CB3E3"/>
              </a:solidFill>
            </a:endParaRPr>
          </a:p>
        </p:txBody>
      </p:sp>
      <p:sp>
        <p:nvSpPr>
          <p:cNvPr id="463" name="Google Shape;463;p60"/>
          <p:cNvSpPr txBox="1"/>
          <p:nvPr>
            <p:ph idx="1" type="body"/>
          </p:nvPr>
        </p:nvSpPr>
        <p:spPr>
          <a:xfrm>
            <a:off x="677325" y="1567900"/>
            <a:ext cx="11105100" cy="5067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sz="2200">
                <a:solidFill>
                  <a:srgbClr val="FF9900"/>
                </a:solidFill>
              </a:rPr>
              <a:t>2. Mass and Nodule:</a:t>
            </a:r>
            <a:endParaRPr sz="2200">
              <a:solidFill>
                <a:srgbClr val="FF9900"/>
              </a:solidFill>
            </a:endParaRPr>
          </a:p>
          <a:p>
            <a:pPr indent="-259080" lvl="0" marL="259080" rtl="0" algn="just">
              <a:lnSpc>
                <a:spcPct val="150000"/>
              </a:lnSpc>
              <a:spcBef>
                <a:spcPts val="0"/>
              </a:spcBef>
              <a:spcAft>
                <a:spcPts val="0"/>
              </a:spcAft>
              <a:buNone/>
            </a:pPr>
            <a:r>
              <a:rPr lang="en-IN" sz="2200">
                <a:solidFill>
                  <a:schemeClr val="lt2"/>
                </a:solidFill>
              </a:rPr>
              <a:t>M</a:t>
            </a:r>
            <a:r>
              <a:rPr lang="en-IN" sz="2200">
                <a:solidFill>
                  <a:schemeClr val="lt2"/>
                </a:solidFill>
              </a:rPr>
              <a:t>ass - </a:t>
            </a:r>
            <a:r>
              <a:rPr lang="en-IN" sz="2200">
                <a:solidFill>
                  <a:schemeClr val="lt2"/>
                </a:solidFill>
              </a:rPr>
              <a:t>growth of tissue more than 3 centimetre in diameter </a:t>
            </a:r>
            <a:endParaRPr sz="2200">
              <a:solidFill>
                <a:schemeClr val="lt2"/>
              </a:solidFill>
            </a:endParaRPr>
          </a:p>
          <a:p>
            <a:pPr indent="-259080" lvl="0" marL="259080" rtl="0" algn="just">
              <a:lnSpc>
                <a:spcPct val="150000"/>
              </a:lnSpc>
              <a:spcBef>
                <a:spcPts val="800"/>
              </a:spcBef>
              <a:spcAft>
                <a:spcPts val="0"/>
              </a:spcAft>
              <a:buNone/>
            </a:pPr>
            <a:r>
              <a:rPr lang="en-IN" sz="2200">
                <a:solidFill>
                  <a:schemeClr val="lt2"/>
                </a:solidFill>
              </a:rPr>
              <a:t>Nodule - If this growth is less than or equal to 3 centimetre in diameter</a:t>
            </a:r>
            <a:endParaRPr sz="2200">
              <a:solidFill>
                <a:schemeClr val="lt2"/>
              </a:solidFill>
            </a:endParaRPr>
          </a:p>
          <a:p>
            <a:pPr indent="0" lvl="0" marL="457200" rtl="0" algn="l">
              <a:spcBef>
                <a:spcPts val="1000"/>
              </a:spcBef>
              <a:spcAft>
                <a:spcPts val="0"/>
              </a:spcAft>
              <a:buNone/>
            </a:pPr>
            <a:r>
              <a:rPr b="1" lang="en-IN" sz="2200">
                <a:solidFill>
                  <a:schemeClr val="lt2"/>
                </a:solidFill>
              </a:rPr>
              <a:t>Symptoms:</a:t>
            </a:r>
            <a:endParaRPr b="1"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Persistent coughing or wheezing</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Shortness of breath or difficulty in breathing</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Coughing up blood</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Rattling sounds in the lungs</a:t>
            </a:r>
            <a:endParaRPr sz="2200">
              <a:solidFill>
                <a:schemeClr val="lt2"/>
              </a:solidFill>
            </a:endParaRPr>
          </a:p>
          <a:p>
            <a:pPr indent="-368300" lvl="0" marL="716280" rtl="0" algn="just">
              <a:lnSpc>
                <a:spcPct val="150000"/>
              </a:lnSpc>
              <a:spcBef>
                <a:spcPts val="0"/>
              </a:spcBef>
              <a:spcAft>
                <a:spcPts val="0"/>
              </a:spcAft>
              <a:buClr>
                <a:schemeClr val="lt2"/>
              </a:buClr>
              <a:buSzPts val="2200"/>
              <a:buFont typeface="Trebuchet MS"/>
              <a:buChar char="●"/>
            </a:pPr>
            <a:r>
              <a:rPr lang="en-IN" sz="2200">
                <a:solidFill>
                  <a:schemeClr val="lt2"/>
                </a:solidFill>
              </a:rPr>
              <a:t>Higher likelihood of pneumonia</a:t>
            </a:r>
            <a:endParaRPr sz="2200">
              <a:solidFill>
                <a:schemeClr val="lt2"/>
              </a:solidFill>
            </a:endParaRPr>
          </a:p>
          <a:p>
            <a:pPr indent="-368300" lvl="0" marL="716280" rtl="0" algn="just">
              <a:lnSpc>
                <a:spcPct val="150000"/>
              </a:lnSpc>
              <a:spcBef>
                <a:spcPts val="0"/>
              </a:spcBef>
              <a:spcAft>
                <a:spcPts val="800"/>
              </a:spcAft>
              <a:buClr>
                <a:schemeClr val="lt2"/>
              </a:buClr>
              <a:buSzPts val="2200"/>
              <a:buFont typeface="Trebuchet MS"/>
              <a:buChar char="●"/>
            </a:pPr>
            <a:r>
              <a:rPr lang="en-IN" sz="2200">
                <a:solidFill>
                  <a:schemeClr val="lt2"/>
                </a:solidFill>
              </a:rPr>
              <a:t>Lung tissue collapse</a:t>
            </a:r>
            <a:endParaRPr sz="22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acet">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